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305" r:id="rId17"/>
    <p:sldId id="306" r:id="rId18"/>
    <p:sldId id="272" r:id="rId19"/>
    <p:sldId id="273" r:id="rId20"/>
    <p:sldId id="274" r:id="rId21"/>
    <p:sldId id="275" r:id="rId22"/>
    <p:sldId id="276" r:id="rId23"/>
    <p:sldId id="277" r:id="rId24"/>
    <p:sldId id="278" r:id="rId25"/>
    <p:sldId id="279" r:id="rId26"/>
    <p:sldId id="280" r:id="rId27"/>
    <p:sldId id="282" r:id="rId28"/>
    <p:sldId id="281" r:id="rId29"/>
    <p:sldId id="304" r:id="rId30"/>
    <p:sldId id="284" r:id="rId31"/>
    <p:sldId id="285" r:id="rId32"/>
    <p:sldId id="286" r:id="rId33"/>
    <p:sldId id="287" r:id="rId34"/>
    <p:sldId id="307" r:id="rId35"/>
    <p:sldId id="308" r:id="rId36"/>
    <p:sldId id="309" r:id="rId37"/>
    <p:sldId id="310" r:id="rId38"/>
    <p:sldId id="303" r:id="rId39"/>
    <p:sldId id="289" r:id="rId40"/>
    <p:sldId id="290" r:id="rId41"/>
    <p:sldId id="291" r:id="rId42"/>
    <p:sldId id="292" r:id="rId43"/>
    <p:sldId id="295" r:id="rId44"/>
    <p:sldId id="293" r:id="rId45"/>
    <p:sldId id="294" r:id="rId46"/>
    <p:sldId id="296" r:id="rId47"/>
    <p:sldId id="297" r:id="rId48"/>
    <p:sldId id="298" r:id="rId49"/>
    <p:sldId id="299" r:id="rId50"/>
    <p:sldId id="316" r:id="rId51"/>
    <p:sldId id="300" r:id="rId52"/>
    <p:sldId id="312" r:id="rId53"/>
    <p:sldId id="311" r:id="rId54"/>
    <p:sldId id="313" r:id="rId55"/>
    <p:sldId id="314" r:id="rId56"/>
    <p:sldId id="315" r:id="rId57"/>
    <p:sldId id="302"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55" autoAdjust="0"/>
    <p:restoredTop sz="94660"/>
  </p:normalViewPr>
  <p:slideViewPr>
    <p:cSldViewPr snapToGrid="0">
      <p:cViewPr varScale="1">
        <p:scale>
          <a:sx n="67" d="100"/>
          <a:sy n="67" d="100"/>
        </p:scale>
        <p:origin x="-396" y="-102"/>
      </p:cViewPr>
      <p:guideLst>
        <p:guide orient="horz" pos="2160"/>
        <p:guide pos="3840"/>
      </p:guideLst>
    </p:cSldViewPr>
  </p:slideViewPr>
  <p:notesTextViewPr>
    <p:cViewPr>
      <p:scale>
        <a:sx n="1" d="1"/>
        <a:sy n="1" d="1"/>
      </p:scale>
      <p:origin x="0" y="0"/>
    </p:cViewPr>
  </p:notesTextViewPr>
  <p:sorterViewPr>
    <p:cViewPr>
      <p:scale>
        <a:sx n="100" d="100"/>
        <a:sy n="100" d="100"/>
      </p:scale>
      <p:origin x="0" y="65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7DB1DE-107D-429A-BC3A-063469E93799}" type="datetimeFigureOut">
              <a:rPr lang="en-US" smtClean="0"/>
              <a:t>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F62B6-FA2A-4CD5-9996-34D3C1580D1F}" type="slidenum">
              <a:rPr lang="en-US" smtClean="0"/>
              <a:t>‹#›</a:t>
            </a:fld>
            <a:endParaRPr lang="en-US"/>
          </a:p>
        </p:txBody>
      </p:sp>
    </p:spTree>
    <p:extLst>
      <p:ext uri="{BB962C8B-B14F-4D97-AF65-F5344CB8AC3E}">
        <p14:creationId xmlns:p14="http://schemas.microsoft.com/office/powerpoint/2010/main" val="2155764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7DB1DE-107D-429A-BC3A-063469E93799}" type="datetimeFigureOut">
              <a:rPr lang="en-US" smtClean="0"/>
              <a:t>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F62B6-FA2A-4CD5-9996-34D3C1580D1F}" type="slidenum">
              <a:rPr lang="en-US" smtClean="0"/>
              <a:t>‹#›</a:t>
            </a:fld>
            <a:endParaRPr lang="en-US"/>
          </a:p>
        </p:txBody>
      </p:sp>
    </p:spTree>
    <p:extLst>
      <p:ext uri="{BB962C8B-B14F-4D97-AF65-F5344CB8AC3E}">
        <p14:creationId xmlns:p14="http://schemas.microsoft.com/office/powerpoint/2010/main" val="2369380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7DB1DE-107D-429A-BC3A-063469E93799}" type="datetimeFigureOut">
              <a:rPr lang="en-US" smtClean="0"/>
              <a:t>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F62B6-FA2A-4CD5-9996-34D3C1580D1F}" type="slidenum">
              <a:rPr lang="en-US" smtClean="0"/>
              <a:t>‹#›</a:t>
            </a:fld>
            <a:endParaRPr lang="en-US"/>
          </a:p>
        </p:txBody>
      </p:sp>
    </p:spTree>
    <p:extLst>
      <p:ext uri="{BB962C8B-B14F-4D97-AF65-F5344CB8AC3E}">
        <p14:creationId xmlns:p14="http://schemas.microsoft.com/office/powerpoint/2010/main" val="171696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BFC939-37CD-4B1F-A324-BA473D05AF2C}" type="slidenum">
              <a:rPr lang="en-US" altLang="en-US"/>
              <a:pPr/>
              <a:t>‹#›</a:t>
            </a:fld>
            <a:endParaRPr lang="en-US" altLang="en-US"/>
          </a:p>
        </p:txBody>
      </p:sp>
    </p:spTree>
    <p:extLst>
      <p:ext uri="{BB962C8B-B14F-4D97-AF65-F5344CB8AC3E}">
        <p14:creationId xmlns:p14="http://schemas.microsoft.com/office/powerpoint/2010/main" val="3578372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7DB1DE-107D-429A-BC3A-063469E93799}" type="datetimeFigureOut">
              <a:rPr lang="en-US" smtClean="0"/>
              <a:t>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F62B6-FA2A-4CD5-9996-34D3C1580D1F}" type="slidenum">
              <a:rPr lang="en-US" smtClean="0"/>
              <a:t>‹#›</a:t>
            </a:fld>
            <a:endParaRPr lang="en-US"/>
          </a:p>
        </p:txBody>
      </p:sp>
    </p:spTree>
    <p:extLst>
      <p:ext uri="{BB962C8B-B14F-4D97-AF65-F5344CB8AC3E}">
        <p14:creationId xmlns:p14="http://schemas.microsoft.com/office/powerpoint/2010/main" val="2821089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7DB1DE-107D-429A-BC3A-063469E93799}" type="datetimeFigureOut">
              <a:rPr lang="en-US" smtClean="0"/>
              <a:t>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F62B6-FA2A-4CD5-9996-34D3C1580D1F}" type="slidenum">
              <a:rPr lang="en-US" smtClean="0"/>
              <a:t>‹#›</a:t>
            </a:fld>
            <a:endParaRPr lang="en-US"/>
          </a:p>
        </p:txBody>
      </p:sp>
    </p:spTree>
    <p:extLst>
      <p:ext uri="{BB962C8B-B14F-4D97-AF65-F5344CB8AC3E}">
        <p14:creationId xmlns:p14="http://schemas.microsoft.com/office/powerpoint/2010/main" val="11631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7DB1DE-107D-429A-BC3A-063469E93799}" type="datetimeFigureOut">
              <a:rPr lang="en-US" smtClean="0"/>
              <a:t>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DF62B6-FA2A-4CD5-9996-34D3C1580D1F}" type="slidenum">
              <a:rPr lang="en-US" smtClean="0"/>
              <a:t>‹#›</a:t>
            </a:fld>
            <a:endParaRPr lang="en-US"/>
          </a:p>
        </p:txBody>
      </p:sp>
    </p:spTree>
    <p:extLst>
      <p:ext uri="{BB962C8B-B14F-4D97-AF65-F5344CB8AC3E}">
        <p14:creationId xmlns:p14="http://schemas.microsoft.com/office/powerpoint/2010/main" val="267828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7DB1DE-107D-429A-BC3A-063469E93799}" type="datetimeFigureOut">
              <a:rPr lang="en-US" smtClean="0"/>
              <a:t>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DF62B6-FA2A-4CD5-9996-34D3C1580D1F}" type="slidenum">
              <a:rPr lang="en-US" smtClean="0"/>
              <a:t>‹#›</a:t>
            </a:fld>
            <a:endParaRPr lang="en-US"/>
          </a:p>
        </p:txBody>
      </p:sp>
    </p:spTree>
    <p:extLst>
      <p:ext uri="{BB962C8B-B14F-4D97-AF65-F5344CB8AC3E}">
        <p14:creationId xmlns:p14="http://schemas.microsoft.com/office/powerpoint/2010/main" val="587035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7DB1DE-107D-429A-BC3A-063469E93799}" type="datetimeFigureOut">
              <a:rPr lang="en-US" smtClean="0"/>
              <a:t>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DF62B6-FA2A-4CD5-9996-34D3C1580D1F}" type="slidenum">
              <a:rPr lang="en-US" smtClean="0"/>
              <a:t>‹#›</a:t>
            </a:fld>
            <a:endParaRPr lang="en-US"/>
          </a:p>
        </p:txBody>
      </p:sp>
    </p:spTree>
    <p:extLst>
      <p:ext uri="{BB962C8B-B14F-4D97-AF65-F5344CB8AC3E}">
        <p14:creationId xmlns:p14="http://schemas.microsoft.com/office/powerpoint/2010/main" val="3440526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7DB1DE-107D-429A-BC3A-063469E93799}" type="datetimeFigureOut">
              <a:rPr lang="en-US" smtClean="0"/>
              <a:t>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DF62B6-FA2A-4CD5-9996-34D3C1580D1F}" type="slidenum">
              <a:rPr lang="en-US" smtClean="0"/>
              <a:t>‹#›</a:t>
            </a:fld>
            <a:endParaRPr lang="en-US"/>
          </a:p>
        </p:txBody>
      </p:sp>
    </p:spTree>
    <p:extLst>
      <p:ext uri="{BB962C8B-B14F-4D97-AF65-F5344CB8AC3E}">
        <p14:creationId xmlns:p14="http://schemas.microsoft.com/office/powerpoint/2010/main" val="2366698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7DB1DE-107D-429A-BC3A-063469E93799}" type="datetimeFigureOut">
              <a:rPr lang="en-US" smtClean="0"/>
              <a:t>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DF62B6-FA2A-4CD5-9996-34D3C1580D1F}" type="slidenum">
              <a:rPr lang="en-US" smtClean="0"/>
              <a:t>‹#›</a:t>
            </a:fld>
            <a:endParaRPr lang="en-US"/>
          </a:p>
        </p:txBody>
      </p:sp>
    </p:spTree>
    <p:extLst>
      <p:ext uri="{BB962C8B-B14F-4D97-AF65-F5344CB8AC3E}">
        <p14:creationId xmlns:p14="http://schemas.microsoft.com/office/powerpoint/2010/main" val="575027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7DB1DE-107D-429A-BC3A-063469E93799}" type="datetimeFigureOut">
              <a:rPr lang="en-US" smtClean="0"/>
              <a:t>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DF62B6-FA2A-4CD5-9996-34D3C1580D1F}" type="slidenum">
              <a:rPr lang="en-US" smtClean="0"/>
              <a:t>‹#›</a:t>
            </a:fld>
            <a:endParaRPr lang="en-US"/>
          </a:p>
        </p:txBody>
      </p:sp>
    </p:spTree>
    <p:extLst>
      <p:ext uri="{BB962C8B-B14F-4D97-AF65-F5344CB8AC3E}">
        <p14:creationId xmlns:p14="http://schemas.microsoft.com/office/powerpoint/2010/main" val="2452312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7DB1DE-107D-429A-BC3A-063469E93799}" type="datetimeFigureOut">
              <a:rPr lang="en-US" smtClean="0"/>
              <a:t>1/6/2017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DF62B6-FA2A-4CD5-9996-34D3C1580D1F}" type="slidenum">
              <a:rPr lang="en-US" smtClean="0"/>
              <a:t>‹#›</a:t>
            </a:fld>
            <a:endParaRPr lang="en-US"/>
          </a:p>
        </p:txBody>
      </p:sp>
    </p:spTree>
    <p:extLst>
      <p:ext uri="{BB962C8B-B14F-4D97-AF65-F5344CB8AC3E}">
        <p14:creationId xmlns:p14="http://schemas.microsoft.com/office/powerpoint/2010/main" val="984511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youtube.com/watch?v=QHwDeCBlqqY"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brainpop.com/health/bodysystems/urinarysystem/"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2Cc7ZloMmZg" TargetMode="External"/><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28601"/>
            <a:ext cx="7772400" cy="1470025"/>
          </a:xfrm>
        </p:spPr>
        <p:txBody>
          <a:bodyPr>
            <a:normAutofit/>
          </a:bodyPr>
          <a:lstStyle/>
          <a:p>
            <a:r>
              <a:rPr lang="en-US" sz="8000" b="1" dirty="0"/>
              <a:t>Lesson 1</a:t>
            </a:r>
          </a:p>
        </p:txBody>
      </p:sp>
      <p:sp>
        <p:nvSpPr>
          <p:cNvPr id="3" name="Subtitle 2"/>
          <p:cNvSpPr>
            <a:spLocks noGrp="1"/>
          </p:cNvSpPr>
          <p:nvPr>
            <p:ph type="subTitle" idx="1"/>
          </p:nvPr>
        </p:nvSpPr>
        <p:spPr>
          <a:xfrm>
            <a:off x="2895600" y="2133601"/>
            <a:ext cx="6400800" cy="3101975"/>
          </a:xfrm>
        </p:spPr>
        <p:txBody>
          <a:bodyPr>
            <a:noAutofit/>
          </a:bodyPr>
          <a:lstStyle/>
          <a:p>
            <a:r>
              <a:rPr lang="en-US" sz="6000" b="1" dirty="0"/>
              <a:t>Excretory Intro</a:t>
            </a:r>
          </a:p>
          <a:p>
            <a:r>
              <a:rPr lang="en-US" sz="6000" b="1" dirty="0"/>
              <a:t>Skin</a:t>
            </a:r>
          </a:p>
          <a:p>
            <a:r>
              <a:rPr lang="en-US" sz="6000" b="1" dirty="0"/>
              <a:t>Lungs</a:t>
            </a:r>
          </a:p>
          <a:p>
            <a:r>
              <a:rPr lang="en-US" sz="6000" b="1" dirty="0"/>
              <a:t>Liver</a:t>
            </a:r>
          </a:p>
        </p:txBody>
      </p:sp>
    </p:spTree>
    <p:extLst>
      <p:ext uri="{BB962C8B-B14F-4D97-AF65-F5344CB8AC3E}">
        <p14:creationId xmlns:p14="http://schemas.microsoft.com/office/powerpoint/2010/main" val="3200906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7" descr="Liver_Stoma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2900" y="1017091"/>
            <a:ext cx="5816601" cy="581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Grp="1" noChangeArrowheads="1"/>
          </p:cNvSpPr>
          <p:nvPr>
            <p:ph type="title"/>
          </p:nvPr>
        </p:nvSpPr>
        <p:spPr>
          <a:xfrm>
            <a:off x="1981200" y="92075"/>
            <a:ext cx="8229600" cy="792162"/>
          </a:xfrm>
        </p:spPr>
        <p:txBody>
          <a:bodyPr>
            <a:noAutofit/>
          </a:bodyPr>
          <a:lstStyle/>
          <a:p>
            <a:pPr algn="ctr" eaLnBrk="1" hangingPunct="1"/>
            <a:r>
              <a:rPr lang="en-US" altLang="en-US" sz="5400" b="1" u="sng" dirty="0" smtClean="0">
                <a:latin typeface="+mn-lt"/>
              </a:rPr>
              <a:t>Liver - Digestive System</a:t>
            </a:r>
          </a:p>
        </p:txBody>
      </p:sp>
      <p:sp>
        <p:nvSpPr>
          <p:cNvPr id="91139" name="Rectangle 3"/>
          <p:cNvSpPr>
            <a:spLocks noGrp="1" noChangeArrowheads="1"/>
          </p:cNvSpPr>
          <p:nvPr>
            <p:ph type="body" idx="1"/>
          </p:nvPr>
        </p:nvSpPr>
        <p:spPr>
          <a:xfrm>
            <a:off x="317500" y="1189038"/>
            <a:ext cx="7759700" cy="3001963"/>
          </a:xfrm>
        </p:spPr>
        <p:txBody>
          <a:bodyPr/>
          <a:lstStyle/>
          <a:p>
            <a:pPr marL="0" indent="0">
              <a:buNone/>
            </a:pPr>
            <a:r>
              <a:rPr lang="en-US" altLang="en-US" sz="3600" u="sng" dirty="0"/>
              <a:t>Functions</a:t>
            </a:r>
          </a:p>
          <a:p>
            <a:pPr eaLnBrk="1" hangingPunct="1"/>
            <a:r>
              <a:rPr lang="en-US" altLang="en-US" sz="3600" dirty="0"/>
              <a:t>Produces bile to emulsify fats (mechanical digestion)</a:t>
            </a:r>
            <a:endParaRPr lang="en-US" altLang="en-US" sz="3600" u="sng" dirty="0"/>
          </a:p>
        </p:txBody>
      </p:sp>
      <p:pic>
        <p:nvPicPr>
          <p:cNvPr id="8198"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180" y="3332793"/>
            <a:ext cx="6411119" cy="298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76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1139"/>
                                        </p:tgtEl>
                                        <p:attrNameLst>
                                          <p:attrName>style.visibility</p:attrName>
                                        </p:attrNameLst>
                                      </p:cBhvr>
                                      <p:to>
                                        <p:strVal val="visible"/>
                                      </p:to>
                                    </p:set>
                                    <p:animEffect transition="in" filter="box(in)">
                                      <p:cBhvr>
                                        <p:cTn id="7" dur="500"/>
                                        <p:tgtEl>
                                          <p:spTgt spid="9113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198"/>
                                        </p:tgtEl>
                                        <p:attrNameLst>
                                          <p:attrName>style.visibility</p:attrName>
                                        </p:attrNameLst>
                                      </p:cBhvr>
                                      <p:to>
                                        <p:strVal val="visible"/>
                                      </p:to>
                                    </p:set>
                                    <p:anim calcmode="lin" valueType="num">
                                      <p:cBhvr additive="base">
                                        <p:cTn id="12" dur="500" fill="hold"/>
                                        <p:tgtEl>
                                          <p:spTgt spid="8198"/>
                                        </p:tgtEl>
                                        <p:attrNameLst>
                                          <p:attrName>ppt_x</p:attrName>
                                        </p:attrNameLst>
                                      </p:cBhvr>
                                      <p:tavLst>
                                        <p:tav tm="0">
                                          <p:val>
                                            <p:strVal val="#ppt_x"/>
                                          </p:val>
                                        </p:tav>
                                        <p:tav tm="100000">
                                          <p:val>
                                            <p:strVal val="#ppt_x"/>
                                          </p:val>
                                        </p:tav>
                                      </p:tavLst>
                                    </p:anim>
                                    <p:anim calcmode="lin" valueType="num">
                                      <p:cBhvr additive="base">
                                        <p:cTn id="13"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057400" y="76201"/>
            <a:ext cx="8229600" cy="781049"/>
          </a:xfrm>
        </p:spPr>
        <p:txBody>
          <a:bodyPr>
            <a:noAutofit/>
          </a:bodyPr>
          <a:lstStyle/>
          <a:p>
            <a:pPr algn="ctr" eaLnBrk="1" hangingPunct="1"/>
            <a:r>
              <a:rPr lang="en-US" altLang="en-US" sz="5400" b="1" u="sng" dirty="0" smtClean="0"/>
              <a:t>Liver - Circulatory System</a:t>
            </a:r>
          </a:p>
        </p:txBody>
      </p:sp>
      <p:sp>
        <p:nvSpPr>
          <p:cNvPr id="92163" name="Rectangle 3"/>
          <p:cNvSpPr>
            <a:spLocks noGrp="1" noChangeArrowheads="1"/>
          </p:cNvSpPr>
          <p:nvPr>
            <p:ph type="body" idx="1"/>
          </p:nvPr>
        </p:nvSpPr>
        <p:spPr>
          <a:xfrm>
            <a:off x="287626" y="1028700"/>
            <a:ext cx="6718300" cy="6019800"/>
          </a:xfrm>
        </p:spPr>
        <p:txBody>
          <a:bodyPr>
            <a:normAutofit/>
          </a:bodyPr>
          <a:lstStyle/>
          <a:p>
            <a:pPr marL="0" indent="0">
              <a:buNone/>
            </a:pPr>
            <a:r>
              <a:rPr lang="en-US" altLang="en-US" sz="4000" u="sng" dirty="0" smtClean="0"/>
              <a:t>Functions</a:t>
            </a:r>
          </a:p>
          <a:p>
            <a:pPr eaLnBrk="1" hangingPunct="1"/>
            <a:r>
              <a:rPr lang="en-US" altLang="en-US" sz="4000" dirty="0" smtClean="0"/>
              <a:t>Removes/ breaks down old RBCs</a:t>
            </a:r>
          </a:p>
          <a:p>
            <a:pPr eaLnBrk="1" hangingPunct="1"/>
            <a:r>
              <a:rPr lang="en-US" altLang="en-US" sz="4000" dirty="0" smtClean="0"/>
              <a:t>Filters toxic chemicals (ex. alcohol &amp; drugs) out of blood</a:t>
            </a:r>
          </a:p>
          <a:p>
            <a:pPr eaLnBrk="1" hangingPunct="1"/>
            <a:r>
              <a:rPr lang="en-US" altLang="en-US" sz="4000" dirty="0" smtClean="0"/>
              <a:t>Helps maintain blood-sugar levels by storing and releasing excess glucose </a:t>
            </a:r>
          </a:p>
        </p:txBody>
      </p:sp>
      <p:pic>
        <p:nvPicPr>
          <p:cNvPr id="9220" name="Picture 5" descr="red_blood_cel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6600" y="1125537"/>
            <a:ext cx="2590799" cy="1943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8" descr="Image result for blood sug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5900" y="3481388"/>
            <a:ext cx="4023492" cy="26670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result for liver filters toxi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2584" y="3213101"/>
            <a:ext cx="2166215" cy="3533775"/>
          </a:xfrm>
          <a:prstGeom prst="rect">
            <a:avLst/>
          </a:prstGeom>
          <a:solidFill>
            <a:schemeClr val="bg1"/>
          </a:solidFill>
        </p:spPr>
      </p:pic>
    </p:spTree>
    <p:extLst>
      <p:ext uri="{BB962C8B-B14F-4D97-AF65-F5344CB8AC3E}">
        <p14:creationId xmlns:p14="http://schemas.microsoft.com/office/powerpoint/2010/main" val="135648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63">
                                            <p:txEl>
                                              <p:pRg st="1" end="1"/>
                                            </p:txEl>
                                          </p:spTgt>
                                        </p:tgtEl>
                                        <p:attrNameLst>
                                          <p:attrName>style.visibility</p:attrName>
                                        </p:attrNameLst>
                                      </p:cBhvr>
                                      <p:to>
                                        <p:strVal val="visible"/>
                                      </p:to>
                                    </p:set>
                                    <p:animEffect transition="in" filter="fade">
                                      <p:cBhvr>
                                        <p:cTn id="7" dur="1000"/>
                                        <p:tgtEl>
                                          <p:spTgt spid="92163">
                                            <p:txEl>
                                              <p:pRg st="1" end="1"/>
                                            </p:txEl>
                                          </p:spTgt>
                                        </p:tgtEl>
                                      </p:cBhvr>
                                    </p:animEffect>
                                    <p:anim calcmode="lin" valueType="num">
                                      <p:cBhvr>
                                        <p:cTn id="8" dur="1000" fill="hold"/>
                                        <p:tgtEl>
                                          <p:spTgt spid="9216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216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fade">
                                      <p:cBhvr>
                                        <p:cTn id="12" dur="1000"/>
                                        <p:tgtEl>
                                          <p:spTgt spid="9220"/>
                                        </p:tgtEl>
                                      </p:cBhvr>
                                    </p:animEffect>
                                    <p:anim calcmode="lin" valueType="num">
                                      <p:cBhvr>
                                        <p:cTn id="13" dur="1000" fill="hold"/>
                                        <p:tgtEl>
                                          <p:spTgt spid="9220"/>
                                        </p:tgtEl>
                                        <p:attrNameLst>
                                          <p:attrName>ppt_x</p:attrName>
                                        </p:attrNameLst>
                                      </p:cBhvr>
                                      <p:tavLst>
                                        <p:tav tm="0">
                                          <p:val>
                                            <p:strVal val="#ppt_x"/>
                                          </p:val>
                                        </p:tav>
                                        <p:tav tm="100000">
                                          <p:val>
                                            <p:strVal val="#ppt_x"/>
                                          </p:val>
                                        </p:tav>
                                      </p:tavLst>
                                    </p:anim>
                                    <p:anim calcmode="lin" valueType="num">
                                      <p:cBhvr>
                                        <p:cTn id="14"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163">
                                            <p:txEl>
                                              <p:pRg st="2" end="2"/>
                                            </p:txEl>
                                          </p:spTgt>
                                        </p:tgtEl>
                                        <p:attrNameLst>
                                          <p:attrName>style.visibility</p:attrName>
                                        </p:attrNameLst>
                                      </p:cBhvr>
                                      <p:to>
                                        <p:strVal val="visible"/>
                                      </p:to>
                                    </p:set>
                                    <p:anim calcmode="lin" valueType="num">
                                      <p:cBhvr additive="base">
                                        <p:cTn id="19" dur="500" fill="hold"/>
                                        <p:tgtEl>
                                          <p:spTgt spid="921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6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222"/>
                                        </p:tgtEl>
                                        <p:attrNameLst>
                                          <p:attrName>style.visibility</p:attrName>
                                        </p:attrNameLst>
                                      </p:cBhvr>
                                      <p:to>
                                        <p:strVal val="visible"/>
                                      </p:to>
                                    </p:set>
                                    <p:anim calcmode="lin" valueType="num">
                                      <p:cBhvr additive="base">
                                        <p:cTn id="23" dur="500" fill="hold"/>
                                        <p:tgtEl>
                                          <p:spTgt spid="9222"/>
                                        </p:tgtEl>
                                        <p:attrNameLst>
                                          <p:attrName>ppt_x</p:attrName>
                                        </p:attrNameLst>
                                      </p:cBhvr>
                                      <p:tavLst>
                                        <p:tav tm="0">
                                          <p:val>
                                            <p:strVal val="#ppt_x"/>
                                          </p:val>
                                        </p:tav>
                                        <p:tav tm="100000">
                                          <p:val>
                                            <p:strVal val="#ppt_x"/>
                                          </p:val>
                                        </p:tav>
                                      </p:tavLst>
                                    </p:anim>
                                    <p:anim calcmode="lin" valueType="num">
                                      <p:cBhvr additive="base">
                                        <p:cTn id="24" dur="500" fill="hold"/>
                                        <p:tgtEl>
                                          <p:spTgt spid="922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2163">
                                            <p:txEl>
                                              <p:pRg st="3" end="3"/>
                                            </p:txEl>
                                          </p:spTgt>
                                        </p:tgtEl>
                                        <p:attrNameLst>
                                          <p:attrName>style.visibility</p:attrName>
                                        </p:attrNameLst>
                                      </p:cBhvr>
                                      <p:to>
                                        <p:strVal val="visible"/>
                                      </p:to>
                                    </p:set>
                                    <p:animEffect transition="in" filter="barn(inVertical)">
                                      <p:cBhvr>
                                        <p:cTn id="29" dur="500"/>
                                        <p:tgtEl>
                                          <p:spTgt spid="92163">
                                            <p:txEl>
                                              <p:pRg st="3" end="3"/>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9224"/>
                                        </p:tgtEl>
                                        <p:attrNameLst>
                                          <p:attrName>style.visibility</p:attrName>
                                        </p:attrNameLst>
                                      </p:cBhvr>
                                      <p:to>
                                        <p:strVal val="visible"/>
                                      </p:to>
                                    </p:set>
                                    <p:animEffect transition="in" filter="barn(inVertical)">
                                      <p:cBhvr>
                                        <p:cTn id="32"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Oval 4"/>
          <p:cNvSpPr>
            <a:spLocks noChangeArrowheads="1"/>
          </p:cNvSpPr>
          <p:nvPr/>
        </p:nvSpPr>
        <p:spPr bwMode="auto">
          <a:xfrm>
            <a:off x="4495800" y="228600"/>
            <a:ext cx="2438400" cy="91440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267" name="Text Box 5"/>
          <p:cNvSpPr txBox="1">
            <a:spLocks noChangeArrowheads="1"/>
          </p:cNvSpPr>
          <p:nvPr/>
        </p:nvSpPr>
        <p:spPr bwMode="auto">
          <a:xfrm>
            <a:off x="4800600" y="381000"/>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600" b="1"/>
              <a:t>Skin</a:t>
            </a:r>
          </a:p>
        </p:txBody>
      </p:sp>
      <p:sp>
        <p:nvSpPr>
          <p:cNvPr id="11268" name="Line 6"/>
          <p:cNvSpPr>
            <a:spLocks noChangeShapeType="1"/>
          </p:cNvSpPr>
          <p:nvPr/>
        </p:nvSpPr>
        <p:spPr bwMode="auto">
          <a:xfrm>
            <a:off x="5715000" y="1143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9" name="Line 7"/>
          <p:cNvSpPr>
            <a:spLocks noChangeShapeType="1"/>
          </p:cNvSpPr>
          <p:nvPr/>
        </p:nvSpPr>
        <p:spPr bwMode="auto">
          <a:xfrm>
            <a:off x="5715000" y="1295400"/>
            <a:ext cx="3048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0" name="Line 8"/>
          <p:cNvSpPr>
            <a:spLocks noChangeShapeType="1"/>
          </p:cNvSpPr>
          <p:nvPr/>
        </p:nvSpPr>
        <p:spPr bwMode="auto">
          <a:xfrm flipH="1">
            <a:off x="3276600" y="1295400"/>
            <a:ext cx="2438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1" name="Line 9"/>
          <p:cNvSpPr>
            <a:spLocks noChangeShapeType="1"/>
          </p:cNvSpPr>
          <p:nvPr/>
        </p:nvSpPr>
        <p:spPr bwMode="auto">
          <a:xfrm>
            <a:off x="3276600" y="1295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2" name="Line 10"/>
          <p:cNvSpPr>
            <a:spLocks noChangeShapeType="1"/>
          </p:cNvSpPr>
          <p:nvPr/>
        </p:nvSpPr>
        <p:spPr bwMode="auto">
          <a:xfrm>
            <a:off x="8763000" y="1295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3" name="Text Box 11"/>
          <p:cNvSpPr txBox="1">
            <a:spLocks noChangeArrowheads="1"/>
          </p:cNvSpPr>
          <p:nvPr/>
        </p:nvSpPr>
        <p:spPr bwMode="auto">
          <a:xfrm>
            <a:off x="2438400" y="16002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t>Functions as a</a:t>
            </a:r>
          </a:p>
        </p:txBody>
      </p:sp>
      <p:sp>
        <p:nvSpPr>
          <p:cNvPr id="11274" name="Text Box 12"/>
          <p:cNvSpPr txBox="1">
            <a:spLocks noChangeArrowheads="1"/>
          </p:cNvSpPr>
          <p:nvPr/>
        </p:nvSpPr>
        <p:spPr bwMode="auto">
          <a:xfrm>
            <a:off x="7848600" y="16002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t>Is made of the</a:t>
            </a:r>
          </a:p>
        </p:txBody>
      </p:sp>
      <p:sp>
        <p:nvSpPr>
          <p:cNvPr id="11275" name="Line 13"/>
          <p:cNvSpPr>
            <a:spLocks noChangeShapeType="1"/>
          </p:cNvSpPr>
          <p:nvPr/>
        </p:nvSpPr>
        <p:spPr bwMode="auto">
          <a:xfrm>
            <a:off x="3276600" y="2057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6" name="Line 14"/>
          <p:cNvSpPr>
            <a:spLocks noChangeShapeType="1"/>
          </p:cNvSpPr>
          <p:nvPr/>
        </p:nvSpPr>
        <p:spPr bwMode="auto">
          <a:xfrm>
            <a:off x="8763000" y="2057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7" name="Line 15"/>
          <p:cNvSpPr>
            <a:spLocks noChangeShapeType="1"/>
          </p:cNvSpPr>
          <p:nvPr/>
        </p:nvSpPr>
        <p:spPr bwMode="auto">
          <a:xfrm>
            <a:off x="1485899" y="2362198"/>
            <a:ext cx="4914901" cy="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8" name="Line 16"/>
          <p:cNvSpPr>
            <a:spLocks noChangeShapeType="1"/>
          </p:cNvSpPr>
          <p:nvPr/>
        </p:nvSpPr>
        <p:spPr bwMode="auto">
          <a:xfrm>
            <a:off x="7670800" y="2362198"/>
            <a:ext cx="231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9" name="Line 17"/>
          <p:cNvSpPr>
            <a:spLocks noChangeShapeType="1"/>
          </p:cNvSpPr>
          <p:nvPr/>
        </p:nvSpPr>
        <p:spPr bwMode="auto">
          <a:xfrm>
            <a:off x="7721600" y="2362200"/>
            <a:ext cx="0" cy="190500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0" name="Line 18"/>
          <p:cNvSpPr>
            <a:spLocks noChangeShapeType="1"/>
          </p:cNvSpPr>
          <p:nvPr/>
        </p:nvSpPr>
        <p:spPr bwMode="auto">
          <a:xfrm>
            <a:off x="9982200" y="2362200"/>
            <a:ext cx="0" cy="190500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1" name="Oval 19"/>
          <p:cNvSpPr>
            <a:spLocks noChangeArrowheads="1"/>
          </p:cNvSpPr>
          <p:nvPr/>
        </p:nvSpPr>
        <p:spPr bwMode="auto">
          <a:xfrm>
            <a:off x="6807200" y="4267200"/>
            <a:ext cx="1828800" cy="91440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8564" name="Text Box 20"/>
          <p:cNvSpPr txBox="1">
            <a:spLocks noChangeArrowheads="1"/>
          </p:cNvSpPr>
          <p:nvPr/>
        </p:nvSpPr>
        <p:spPr bwMode="auto">
          <a:xfrm>
            <a:off x="6845300" y="4454509"/>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dirty="0"/>
              <a:t>Epidermis</a:t>
            </a:r>
          </a:p>
        </p:txBody>
      </p:sp>
      <p:sp>
        <p:nvSpPr>
          <p:cNvPr id="11283" name="Oval 21"/>
          <p:cNvSpPr>
            <a:spLocks noChangeArrowheads="1"/>
          </p:cNvSpPr>
          <p:nvPr/>
        </p:nvSpPr>
        <p:spPr bwMode="auto">
          <a:xfrm>
            <a:off x="9067800" y="4267200"/>
            <a:ext cx="1828800" cy="91440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284" name="Text Box 22"/>
          <p:cNvSpPr txBox="1">
            <a:spLocks noChangeArrowheads="1"/>
          </p:cNvSpPr>
          <p:nvPr/>
        </p:nvSpPr>
        <p:spPr bwMode="auto">
          <a:xfrm>
            <a:off x="9296400" y="4434261"/>
            <a:ext cx="1371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dirty="0"/>
              <a:t>Dermis</a:t>
            </a:r>
          </a:p>
        </p:txBody>
      </p:sp>
      <p:sp>
        <p:nvSpPr>
          <p:cNvPr id="11285" name="Line 23"/>
          <p:cNvSpPr>
            <a:spLocks noChangeShapeType="1"/>
          </p:cNvSpPr>
          <p:nvPr/>
        </p:nvSpPr>
        <p:spPr bwMode="auto">
          <a:xfrm>
            <a:off x="1485900" y="2362199"/>
            <a:ext cx="0" cy="76200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6" name="Oval 24"/>
          <p:cNvSpPr>
            <a:spLocks noChangeArrowheads="1"/>
          </p:cNvSpPr>
          <p:nvPr/>
        </p:nvSpPr>
        <p:spPr bwMode="auto">
          <a:xfrm>
            <a:off x="5511800" y="3136898"/>
            <a:ext cx="1866900" cy="1219199"/>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287" name="Line 25"/>
          <p:cNvSpPr>
            <a:spLocks noChangeShapeType="1"/>
          </p:cNvSpPr>
          <p:nvPr/>
        </p:nvSpPr>
        <p:spPr bwMode="auto">
          <a:xfrm>
            <a:off x="3136900" y="2362199"/>
            <a:ext cx="0" cy="167640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8" name="Line 26"/>
          <p:cNvSpPr>
            <a:spLocks noChangeShapeType="1"/>
          </p:cNvSpPr>
          <p:nvPr/>
        </p:nvSpPr>
        <p:spPr bwMode="auto">
          <a:xfrm>
            <a:off x="4521200" y="2362198"/>
            <a:ext cx="0" cy="76200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9" name="Line 27"/>
          <p:cNvSpPr>
            <a:spLocks noChangeShapeType="1"/>
          </p:cNvSpPr>
          <p:nvPr/>
        </p:nvSpPr>
        <p:spPr bwMode="auto">
          <a:xfrm>
            <a:off x="6400800" y="2362200"/>
            <a:ext cx="0" cy="76200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0" name="Oval 28"/>
          <p:cNvSpPr>
            <a:spLocks noChangeArrowheads="1"/>
          </p:cNvSpPr>
          <p:nvPr/>
        </p:nvSpPr>
        <p:spPr bwMode="auto">
          <a:xfrm>
            <a:off x="2025650" y="4038598"/>
            <a:ext cx="1866900" cy="1219199"/>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291" name="Oval 29"/>
          <p:cNvSpPr>
            <a:spLocks noChangeArrowheads="1"/>
          </p:cNvSpPr>
          <p:nvPr/>
        </p:nvSpPr>
        <p:spPr bwMode="auto">
          <a:xfrm>
            <a:off x="3606800" y="3124199"/>
            <a:ext cx="1866900" cy="1219199"/>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292" name="Oval 30"/>
          <p:cNvSpPr>
            <a:spLocks noChangeArrowheads="1"/>
          </p:cNvSpPr>
          <p:nvPr/>
        </p:nvSpPr>
        <p:spPr bwMode="auto">
          <a:xfrm>
            <a:off x="571500" y="3136898"/>
            <a:ext cx="1866900" cy="1219199"/>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8575" name="Text Box 31"/>
          <p:cNvSpPr txBox="1">
            <a:spLocks noChangeArrowheads="1"/>
          </p:cNvSpPr>
          <p:nvPr/>
        </p:nvSpPr>
        <p:spPr bwMode="auto">
          <a:xfrm>
            <a:off x="2101850" y="4089396"/>
            <a:ext cx="17399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dirty="0"/>
              <a:t>Regulator of body temp</a:t>
            </a:r>
          </a:p>
        </p:txBody>
      </p:sp>
      <p:sp>
        <p:nvSpPr>
          <p:cNvPr id="108576" name="Text Box 32"/>
          <p:cNvSpPr txBox="1">
            <a:spLocks noChangeArrowheads="1"/>
          </p:cNvSpPr>
          <p:nvPr/>
        </p:nvSpPr>
        <p:spPr bwMode="auto">
          <a:xfrm>
            <a:off x="609600" y="3187696"/>
            <a:ext cx="17589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dirty="0"/>
              <a:t>1</a:t>
            </a:r>
            <a:r>
              <a:rPr lang="en-US" altLang="en-US" sz="2400" baseline="30000" dirty="0"/>
              <a:t>st</a:t>
            </a:r>
            <a:r>
              <a:rPr lang="en-US" altLang="en-US" sz="2400" dirty="0"/>
              <a:t> line of        immune defense</a:t>
            </a:r>
          </a:p>
        </p:txBody>
      </p:sp>
      <p:sp>
        <p:nvSpPr>
          <p:cNvPr id="108577" name="Text Box 33"/>
          <p:cNvSpPr txBox="1">
            <a:spLocks noChangeArrowheads="1"/>
          </p:cNvSpPr>
          <p:nvPr/>
        </p:nvSpPr>
        <p:spPr bwMode="auto">
          <a:xfrm>
            <a:off x="3714750" y="3276599"/>
            <a:ext cx="153034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dirty="0"/>
              <a:t>Organ of </a:t>
            </a:r>
            <a:r>
              <a:rPr lang="en-US" altLang="en-US" sz="2400" dirty="0" smtClean="0"/>
              <a:t>excretion</a:t>
            </a:r>
            <a:endParaRPr lang="en-US" altLang="en-US" sz="2400" dirty="0"/>
          </a:p>
        </p:txBody>
      </p:sp>
      <p:sp>
        <p:nvSpPr>
          <p:cNvPr id="108578" name="Text Box 34"/>
          <p:cNvSpPr txBox="1">
            <a:spLocks noChangeArrowheads="1"/>
          </p:cNvSpPr>
          <p:nvPr/>
        </p:nvSpPr>
        <p:spPr bwMode="auto">
          <a:xfrm>
            <a:off x="5715000" y="3220530"/>
            <a:ext cx="151765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dirty="0"/>
              <a:t>Protector against UV</a:t>
            </a:r>
          </a:p>
        </p:txBody>
      </p:sp>
      <p:sp>
        <p:nvSpPr>
          <p:cNvPr id="108580" name="Text Box 36"/>
          <p:cNvSpPr txBox="1">
            <a:spLocks noChangeArrowheads="1"/>
          </p:cNvSpPr>
          <p:nvPr/>
        </p:nvSpPr>
        <p:spPr bwMode="auto">
          <a:xfrm>
            <a:off x="1104900" y="5570088"/>
            <a:ext cx="968375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dirty="0"/>
              <a:t>Small amounts of </a:t>
            </a:r>
            <a:r>
              <a:rPr lang="en-US" altLang="en-US" sz="3200" u="sng" dirty="0"/>
              <a:t>urea</a:t>
            </a:r>
            <a:r>
              <a:rPr lang="en-US" altLang="en-US" sz="3200" dirty="0"/>
              <a:t>, </a:t>
            </a:r>
            <a:r>
              <a:rPr lang="en-US" altLang="en-US" sz="3200" u="sng" dirty="0"/>
              <a:t>salt</a:t>
            </a:r>
            <a:r>
              <a:rPr lang="en-US" altLang="en-US" sz="3200" dirty="0"/>
              <a:t>, </a:t>
            </a:r>
            <a:r>
              <a:rPr lang="en-US" altLang="en-US" sz="3200" u="sng" dirty="0"/>
              <a:t>water</a:t>
            </a:r>
            <a:r>
              <a:rPr lang="en-US" altLang="en-US" sz="3200" dirty="0"/>
              <a:t> &amp; other chemicals are excreted through the sweat glands in the skin!</a:t>
            </a:r>
          </a:p>
        </p:txBody>
      </p:sp>
      <p:sp>
        <p:nvSpPr>
          <p:cNvPr id="11298" name="Line 37"/>
          <p:cNvSpPr>
            <a:spLocks noChangeShapeType="1"/>
          </p:cNvSpPr>
          <p:nvPr/>
        </p:nvSpPr>
        <p:spPr bwMode="auto">
          <a:xfrm>
            <a:off x="4584700" y="4379124"/>
            <a:ext cx="381000" cy="121920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065795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8576"/>
                                        </p:tgtEl>
                                        <p:attrNameLst>
                                          <p:attrName>style.visibility</p:attrName>
                                        </p:attrNameLst>
                                      </p:cBhvr>
                                      <p:to>
                                        <p:strVal val="visible"/>
                                      </p:to>
                                    </p:set>
                                    <p:animEffect transition="in" filter="blinds(horizontal)">
                                      <p:cBhvr>
                                        <p:cTn id="7" dur="500"/>
                                        <p:tgtEl>
                                          <p:spTgt spid="1085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8575"/>
                                        </p:tgtEl>
                                        <p:attrNameLst>
                                          <p:attrName>style.visibility</p:attrName>
                                        </p:attrNameLst>
                                      </p:cBhvr>
                                      <p:to>
                                        <p:strVal val="visible"/>
                                      </p:to>
                                    </p:set>
                                    <p:animEffect transition="in" filter="blinds(horizontal)">
                                      <p:cBhvr>
                                        <p:cTn id="12" dur="500"/>
                                        <p:tgtEl>
                                          <p:spTgt spid="1085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8577"/>
                                        </p:tgtEl>
                                        <p:attrNameLst>
                                          <p:attrName>style.visibility</p:attrName>
                                        </p:attrNameLst>
                                      </p:cBhvr>
                                      <p:to>
                                        <p:strVal val="visible"/>
                                      </p:to>
                                    </p:set>
                                    <p:animEffect transition="in" filter="blinds(horizontal)">
                                      <p:cBhvr>
                                        <p:cTn id="17" dur="500"/>
                                        <p:tgtEl>
                                          <p:spTgt spid="1085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8578"/>
                                        </p:tgtEl>
                                        <p:attrNameLst>
                                          <p:attrName>style.visibility</p:attrName>
                                        </p:attrNameLst>
                                      </p:cBhvr>
                                      <p:to>
                                        <p:strVal val="visible"/>
                                      </p:to>
                                    </p:set>
                                    <p:animEffect transition="in" filter="blinds(horizontal)">
                                      <p:cBhvr>
                                        <p:cTn id="22" dur="500"/>
                                        <p:tgtEl>
                                          <p:spTgt spid="108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75" grpId="0"/>
      <p:bldP spid="108576" grpId="0"/>
      <p:bldP spid="108577" grpId="0"/>
      <p:bldP spid="10857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09600"/>
            <a:ext cx="93218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3" name="Title 1"/>
          <p:cNvSpPr>
            <a:spLocks noGrp="1"/>
          </p:cNvSpPr>
          <p:nvPr>
            <p:ph type="title"/>
          </p:nvPr>
        </p:nvSpPr>
        <p:spPr>
          <a:xfrm>
            <a:off x="1981201" y="145256"/>
            <a:ext cx="8229600" cy="639763"/>
          </a:xfrm>
        </p:spPr>
        <p:txBody>
          <a:bodyPr>
            <a:noAutofit/>
          </a:bodyPr>
          <a:lstStyle/>
          <a:p>
            <a:pPr algn="ctr"/>
            <a:r>
              <a:rPr lang="en-US" altLang="en-US" sz="5400" b="1" u="sng" dirty="0" smtClean="0"/>
              <a:t>Skin Structures</a:t>
            </a:r>
          </a:p>
        </p:txBody>
      </p:sp>
      <p:sp>
        <p:nvSpPr>
          <p:cNvPr id="4" name="Rectangle 3"/>
          <p:cNvSpPr/>
          <p:nvPr/>
        </p:nvSpPr>
        <p:spPr>
          <a:xfrm>
            <a:off x="1676401" y="1600200"/>
            <a:ext cx="1793875" cy="533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dirty="0"/>
              <a:t>1.</a:t>
            </a:r>
          </a:p>
        </p:txBody>
      </p:sp>
      <p:sp>
        <p:nvSpPr>
          <p:cNvPr id="6" name="Rectangle 5"/>
          <p:cNvSpPr/>
          <p:nvPr/>
        </p:nvSpPr>
        <p:spPr>
          <a:xfrm>
            <a:off x="2370138" y="5715000"/>
            <a:ext cx="2201862" cy="533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dirty="0"/>
              <a:t>5.</a:t>
            </a:r>
          </a:p>
        </p:txBody>
      </p:sp>
      <p:sp>
        <p:nvSpPr>
          <p:cNvPr id="7" name="Rectangle 6"/>
          <p:cNvSpPr/>
          <p:nvPr/>
        </p:nvSpPr>
        <p:spPr>
          <a:xfrm>
            <a:off x="1616075" y="5029200"/>
            <a:ext cx="1854200" cy="533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dirty="0"/>
              <a:t>4.</a:t>
            </a:r>
          </a:p>
        </p:txBody>
      </p:sp>
      <p:sp>
        <p:nvSpPr>
          <p:cNvPr id="8" name="Rectangle 7"/>
          <p:cNvSpPr/>
          <p:nvPr/>
        </p:nvSpPr>
        <p:spPr>
          <a:xfrm>
            <a:off x="1616076" y="4419600"/>
            <a:ext cx="1508125" cy="4572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dirty="0"/>
              <a:t>3.</a:t>
            </a:r>
          </a:p>
        </p:txBody>
      </p:sp>
      <p:sp>
        <p:nvSpPr>
          <p:cNvPr id="9" name="Rectangle 8"/>
          <p:cNvSpPr/>
          <p:nvPr/>
        </p:nvSpPr>
        <p:spPr>
          <a:xfrm>
            <a:off x="1593850" y="3048000"/>
            <a:ext cx="1295400" cy="6096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dirty="0"/>
              <a:t>2.</a:t>
            </a:r>
          </a:p>
        </p:txBody>
      </p:sp>
      <p:sp>
        <p:nvSpPr>
          <p:cNvPr id="10" name="Rectangle 9"/>
          <p:cNvSpPr/>
          <p:nvPr/>
        </p:nvSpPr>
        <p:spPr>
          <a:xfrm>
            <a:off x="8366126" y="2514600"/>
            <a:ext cx="1844675" cy="381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dirty="0"/>
              <a:t>11.</a:t>
            </a:r>
          </a:p>
        </p:txBody>
      </p:sp>
      <p:sp>
        <p:nvSpPr>
          <p:cNvPr id="11" name="Rectangle 10"/>
          <p:cNvSpPr/>
          <p:nvPr/>
        </p:nvSpPr>
        <p:spPr>
          <a:xfrm>
            <a:off x="8915400" y="1866901"/>
            <a:ext cx="1646238" cy="56356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dirty="0"/>
              <a:t>12.</a:t>
            </a:r>
          </a:p>
        </p:txBody>
      </p:sp>
      <p:sp>
        <p:nvSpPr>
          <p:cNvPr id="12" name="Rectangle 11"/>
          <p:cNvSpPr/>
          <p:nvPr/>
        </p:nvSpPr>
        <p:spPr>
          <a:xfrm>
            <a:off x="7848600" y="1219200"/>
            <a:ext cx="1943100" cy="381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dirty="0"/>
              <a:t>13.</a:t>
            </a:r>
          </a:p>
        </p:txBody>
      </p:sp>
      <p:sp>
        <p:nvSpPr>
          <p:cNvPr id="13" name="Rectangle 12"/>
          <p:cNvSpPr/>
          <p:nvPr/>
        </p:nvSpPr>
        <p:spPr>
          <a:xfrm>
            <a:off x="7010400" y="5295900"/>
            <a:ext cx="1981200" cy="566738"/>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dirty="0"/>
              <a:t>7.</a:t>
            </a:r>
          </a:p>
        </p:txBody>
      </p:sp>
      <p:sp>
        <p:nvSpPr>
          <p:cNvPr id="14" name="Rectangle 13"/>
          <p:cNvSpPr/>
          <p:nvPr/>
        </p:nvSpPr>
        <p:spPr>
          <a:xfrm>
            <a:off x="8366126" y="3810001"/>
            <a:ext cx="1844675" cy="70167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dirty="0"/>
              <a:t>8.</a:t>
            </a:r>
          </a:p>
        </p:txBody>
      </p:sp>
      <p:sp>
        <p:nvSpPr>
          <p:cNvPr id="15" name="Rectangle 14"/>
          <p:cNvSpPr/>
          <p:nvPr/>
        </p:nvSpPr>
        <p:spPr>
          <a:xfrm>
            <a:off x="8915400" y="3467100"/>
            <a:ext cx="1828800" cy="381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dirty="0"/>
              <a:t>9.</a:t>
            </a:r>
          </a:p>
        </p:txBody>
      </p:sp>
      <p:sp>
        <p:nvSpPr>
          <p:cNvPr id="16" name="Rectangle 15"/>
          <p:cNvSpPr/>
          <p:nvPr/>
        </p:nvSpPr>
        <p:spPr>
          <a:xfrm>
            <a:off x="8458200" y="2944814"/>
            <a:ext cx="1595438" cy="484187"/>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dirty="0"/>
              <a:t>10.</a:t>
            </a:r>
          </a:p>
        </p:txBody>
      </p:sp>
      <p:sp>
        <p:nvSpPr>
          <p:cNvPr id="17" name="Rectangle 16"/>
          <p:cNvSpPr/>
          <p:nvPr/>
        </p:nvSpPr>
        <p:spPr>
          <a:xfrm>
            <a:off x="6553200" y="6057900"/>
            <a:ext cx="1974850" cy="6477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dirty="0"/>
              <a:t>6.</a:t>
            </a:r>
          </a:p>
        </p:txBody>
      </p:sp>
    </p:spTree>
    <p:extLst>
      <p:ext uri="{BB962C8B-B14F-4D97-AF65-F5344CB8AC3E}">
        <p14:creationId xmlns:p14="http://schemas.microsoft.com/office/powerpoint/2010/main" val="3296578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0"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grpId="0" nodeType="click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ppt_x"/>
                                          </p:val>
                                        </p:tav>
                                      </p:tavLst>
                                    </p:anim>
                                    <p:anim calcmode="lin" valueType="num">
                                      <p:cBhvr additive="base">
                                        <p:cTn id="19" dur="500"/>
                                        <p:tgtEl>
                                          <p:spTgt spid="8"/>
                                        </p:tgtEl>
                                        <p:attrNameLst>
                                          <p:attrName>ppt_y</p:attrName>
                                        </p:attrNameLst>
                                      </p:cBhvr>
                                      <p:tavLst>
                                        <p:tav tm="0">
                                          <p:val>
                                            <p:strVal val="ppt_y"/>
                                          </p:val>
                                        </p:tav>
                                        <p:tav tm="100000">
                                          <p:val>
                                            <p:strVal val="1+ppt_h/2"/>
                                          </p:val>
                                        </p:tav>
                                      </p:tavLst>
                                    </p:anim>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grpId="0" nodeType="clickEffect">
                                  <p:stCondLst>
                                    <p:cond delay="0"/>
                                  </p:stCondLst>
                                  <p:childTnLst>
                                    <p:anim calcmode="lin" valueType="num">
                                      <p:cBhvr additive="base">
                                        <p:cTn id="24" dur="500"/>
                                        <p:tgtEl>
                                          <p:spTgt spid="7"/>
                                        </p:tgtEl>
                                        <p:attrNameLst>
                                          <p:attrName>ppt_x</p:attrName>
                                        </p:attrNameLst>
                                      </p:cBhvr>
                                      <p:tavLst>
                                        <p:tav tm="0">
                                          <p:val>
                                            <p:strVal val="ppt_x"/>
                                          </p:val>
                                        </p:tav>
                                        <p:tav tm="100000">
                                          <p:val>
                                            <p:strVal val="ppt_x"/>
                                          </p:val>
                                        </p:tav>
                                      </p:tavLst>
                                    </p:anim>
                                    <p:anim calcmode="lin" valueType="num">
                                      <p:cBhvr additive="base">
                                        <p:cTn id="25" dur="500"/>
                                        <p:tgtEl>
                                          <p:spTgt spid="7"/>
                                        </p:tgtEl>
                                        <p:attrNameLst>
                                          <p:attrName>ppt_y</p:attrName>
                                        </p:attrNameLst>
                                      </p:cBhvr>
                                      <p:tavLst>
                                        <p:tav tm="0">
                                          <p:val>
                                            <p:strVal val="ppt_y"/>
                                          </p:val>
                                        </p:tav>
                                        <p:tav tm="100000">
                                          <p:val>
                                            <p:strVal val="1+ppt_h/2"/>
                                          </p:val>
                                        </p:tav>
                                      </p:tavLst>
                                    </p:anim>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xit" presetSubtype="4" fill="hold" grpId="0" nodeType="clickEffect">
                                  <p:stCondLst>
                                    <p:cond delay="0"/>
                                  </p:stCondLst>
                                  <p:childTnLst>
                                    <p:anim calcmode="lin" valueType="num">
                                      <p:cBhvr additive="base">
                                        <p:cTn id="30" dur="500"/>
                                        <p:tgtEl>
                                          <p:spTgt spid="6"/>
                                        </p:tgtEl>
                                        <p:attrNameLst>
                                          <p:attrName>ppt_x</p:attrName>
                                        </p:attrNameLst>
                                      </p:cBhvr>
                                      <p:tavLst>
                                        <p:tav tm="0">
                                          <p:val>
                                            <p:strVal val="ppt_x"/>
                                          </p:val>
                                        </p:tav>
                                        <p:tav tm="100000">
                                          <p:val>
                                            <p:strVal val="ppt_x"/>
                                          </p:val>
                                        </p:tav>
                                      </p:tavLst>
                                    </p:anim>
                                    <p:anim calcmode="lin" valueType="num">
                                      <p:cBhvr additive="base">
                                        <p:cTn id="31" dur="500"/>
                                        <p:tgtEl>
                                          <p:spTgt spid="6"/>
                                        </p:tgtEl>
                                        <p:attrNameLst>
                                          <p:attrName>ppt_y</p:attrName>
                                        </p:attrNameLst>
                                      </p:cBhvr>
                                      <p:tavLst>
                                        <p:tav tm="0">
                                          <p:val>
                                            <p:strVal val="ppt_y"/>
                                          </p:val>
                                        </p:tav>
                                        <p:tav tm="100000">
                                          <p:val>
                                            <p:strVal val="1+ppt_h/2"/>
                                          </p:val>
                                        </p:tav>
                                      </p:tavLst>
                                    </p:anim>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4" fill="hold" grpId="0" nodeType="clickEffect">
                                  <p:stCondLst>
                                    <p:cond delay="0"/>
                                  </p:stCondLst>
                                  <p:childTnLst>
                                    <p:anim calcmode="lin" valueType="num">
                                      <p:cBhvr additive="base">
                                        <p:cTn id="36" dur="500"/>
                                        <p:tgtEl>
                                          <p:spTgt spid="17"/>
                                        </p:tgtEl>
                                        <p:attrNameLst>
                                          <p:attrName>ppt_x</p:attrName>
                                        </p:attrNameLst>
                                      </p:cBhvr>
                                      <p:tavLst>
                                        <p:tav tm="0">
                                          <p:val>
                                            <p:strVal val="ppt_x"/>
                                          </p:val>
                                        </p:tav>
                                        <p:tav tm="100000">
                                          <p:val>
                                            <p:strVal val="ppt_x"/>
                                          </p:val>
                                        </p:tav>
                                      </p:tavLst>
                                    </p:anim>
                                    <p:anim calcmode="lin" valueType="num">
                                      <p:cBhvr additive="base">
                                        <p:cTn id="37" dur="500"/>
                                        <p:tgtEl>
                                          <p:spTgt spid="17"/>
                                        </p:tgtEl>
                                        <p:attrNameLst>
                                          <p:attrName>ppt_y</p:attrName>
                                        </p:attrNameLst>
                                      </p:cBhvr>
                                      <p:tavLst>
                                        <p:tav tm="0">
                                          <p:val>
                                            <p:strVal val="ppt_y"/>
                                          </p:val>
                                        </p:tav>
                                        <p:tav tm="100000">
                                          <p:val>
                                            <p:strVal val="1+ppt_h/2"/>
                                          </p:val>
                                        </p:tav>
                                      </p:tavLst>
                                    </p:anim>
                                    <p:set>
                                      <p:cBhvr>
                                        <p:cTn id="38" dur="1" fill="hold">
                                          <p:stCondLst>
                                            <p:cond delay="499"/>
                                          </p:stCondLst>
                                        </p:cTn>
                                        <p:tgtEl>
                                          <p:spTgt spid="17"/>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xit" presetSubtype="4" fill="hold" grpId="0" nodeType="clickEffect">
                                  <p:stCondLst>
                                    <p:cond delay="0"/>
                                  </p:stCondLst>
                                  <p:childTnLst>
                                    <p:anim calcmode="lin" valueType="num">
                                      <p:cBhvr additive="base">
                                        <p:cTn id="42" dur="500"/>
                                        <p:tgtEl>
                                          <p:spTgt spid="13"/>
                                        </p:tgtEl>
                                        <p:attrNameLst>
                                          <p:attrName>ppt_x</p:attrName>
                                        </p:attrNameLst>
                                      </p:cBhvr>
                                      <p:tavLst>
                                        <p:tav tm="0">
                                          <p:val>
                                            <p:strVal val="ppt_x"/>
                                          </p:val>
                                        </p:tav>
                                        <p:tav tm="100000">
                                          <p:val>
                                            <p:strVal val="ppt_x"/>
                                          </p:val>
                                        </p:tav>
                                      </p:tavLst>
                                    </p:anim>
                                    <p:anim calcmode="lin" valueType="num">
                                      <p:cBhvr additive="base">
                                        <p:cTn id="43" dur="500"/>
                                        <p:tgtEl>
                                          <p:spTgt spid="13"/>
                                        </p:tgtEl>
                                        <p:attrNameLst>
                                          <p:attrName>ppt_y</p:attrName>
                                        </p:attrNameLst>
                                      </p:cBhvr>
                                      <p:tavLst>
                                        <p:tav tm="0">
                                          <p:val>
                                            <p:strVal val="ppt_y"/>
                                          </p:val>
                                        </p:tav>
                                        <p:tav tm="100000">
                                          <p:val>
                                            <p:strVal val="1+ppt_h/2"/>
                                          </p:val>
                                        </p:tav>
                                      </p:tavLst>
                                    </p:anim>
                                    <p:set>
                                      <p:cBhvr>
                                        <p:cTn id="44" dur="1" fill="hold">
                                          <p:stCondLst>
                                            <p:cond delay="499"/>
                                          </p:stCondLst>
                                        </p:cTn>
                                        <p:tgtEl>
                                          <p:spTgt spid="13"/>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xit" presetSubtype="4" fill="hold" grpId="0" nodeType="clickEffect">
                                  <p:stCondLst>
                                    <p:cond delay="0"/>
                                  </p:stCondLst>
                                  <p:childTnLst>
                                    <p:anim calcmode="lin" valueType="num">
                                      <p:cBhvr additive="base">
                                        <p:cTn id="48" dur="500"/>
                                        <p:tgtEl>
                                          <p:spTgt spid="14"/>
                                        </p:tgtEl>
                                        <p:attrNameLst>
                                          <p:attrName>ppt_x</p:attrName>
                                        </p:attrNameLst>
                                      </p:cBhvr>
                                      <p:tavLst>
                                        <p:tav tm="0">
                                          <p:val>
                                            <p:strVal val="ppt_x"/>
                                          </p:val>
                                        </p:tav>
                                        <p:tav tm="100000">
                                          <p:val>
                                            <p:strVal val="ppt_x"/>
                                          </p:val>
                                        </p:tav>
                                      </p:tavLst>
                                    </p:anim>
                                    <p:anim calcmode="lin" valueType="num">
                                      <p:cBhvr additive="base">
                                        <p:cTn id="49" dur="500"/>
                                        <p:tgtEl>
                                          <p:spTgt spid="14"/>
                                        </p:tgtEl>
                                        <p:attrNameLst>
                                          <p:attrName>ppt_y</p:attrName>
                                        </p:attrNameLst>
                                      </p:cBhvr>
                                      <p:tavLst>
                                        <p:tav tm="0">
                                          <p:val>
                                            <p:strVal val="ppt_y"/>
                                          </p:val>
                                        </p:tav>
                                        <p:tav tm="100000">
                                          <p:val>
                                            <p:strVal val="1+ppt_h/2"/>
                                          </p:val>
                                        </p:tav>
                                      </p:tavLst>
                                    </p:anim>
                                    <p:set>
                                      <p:cBhvr>
                                        <p:cTn id="50" dur="1" fill="hold">
                                          <p:stCondLst>
                                            <p:cond delay="499"/>
                                          </p:stCondLst>
                                        </p:cTn>
                                        <p:tgtEl>
                                          <p:spTgt spid="14"/>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xit" presetSubtype="4" fill="hold" grpId="0" nodeType="clickEffect">
                                  <p:stCondLst>
                                    <p:cond delay="0"/>
                                  </p:stCondLst>
                                  <p:childTnLst>
                                    <p:anim calcmode="lin" valueType="num">
                                      <p:cBhvr additive="base">
                                        <p:cTn id="54" dur="500"/>
                                        <p:tgtEl>
                                          <p:spTgt spid="15"/>
                                        </p:tgtEl>
                                        <p:attrNameLst>
                                          <p:attrName>ppt_x</p:attrName>
                                        </p:attrNameLst>
                                      </p:cBhvr>
                                      <p:tavLst>
                                        <p:tav tm="0">
                                          <p:val>
                                            <p:strVal val="ppt_x"/>
                                          </p:val>
                                        </p:tav>
                                        <p:tav tm="100000">
                                          <p:val>
                                            <p:strVal val="ppt_x"/>
                                          </p:val>
                                        </p:tav>
                                      </p:tavLst>
                                    </p:anim>
                                    <p:anim calcmode="lin" valueType="num">
                                      <p:cBhvr additive="base">
                                        <p:cTn id="55" dur="500"/>
                                        <p:tgtEl>
                                          <p:spTgt spid="15"/>
                                        </p:tgtEl>
                                        <p:attrNameLst>
                                          <p:attrName>ppt_y</p:attrName>
                                        </p:attrNameLst>
                                      </p:cBhvr>
                                      <p:tavLst>
                                        <p:tav tm="0">
                                          <p:val>
                                            <p:strVal val="ppt_y"/>
                                          </p:val>
                                        </p:tav>
                                        <p:tav tm="100000">
                                          <p:val>
                                            <p:strVal val="1+ppt_h/2"/>
                                          </p:val>
                                        </p:tav>
                                      </p:tavLst>
                                    </p:anim>
                                    <p:set>
                                      <p:cBhvr>
                                        <p:cTn id="56" dur="1" fill="hold">
                                          <p:stCondLst>
                                            <p:cond delay="499"/>
                                          </p:stCondLst>
                                        </p:cTn>
                                        <p:tgtEl>
                                          <p:spTgt spid="15"/>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xit" presetSubtype="4" fill="hold" grpId="0" nodeType="clickEffect">
                                  <p:stCondLst>
                                    <p:cond delay="0"/>
                                  </p:stCondLst>
                                  <p:childTnLst>
                                    <p:anim calcmode="lin" valueType="num">
                                      <p:cBhvr additive="base">
                                        <p:cTn id="60" dur="500"/>
                                        <p:tgtEl>
                                          <p:spTgt spid="16"/>
                                        </p:tgtEl>
                                        <p:attrNameLst>
                                          <p:attrName>ppt_x</p:attrName>
                                        </p:attrNameLst>
                                      </p:cBhvr>
                                      <p:tavLst>
                                        <p:tav tm="0">
                                          <p:val>
                                            <p:strVal val="ppt_x"/>
                                          </p:val>
                                        </p:tav>
                                        <p:tav tm="100000">
                                          <p:val>
                                            <p:strVal val="ppt_x"/>
                                          </p:val>
                                        </p:tav>
                                      </p:tavLst>
                                    </p:anim>
                                    <p:anim calcmode="lin" valueType="num">
                                      <p:cBhvr additive="base">
                                        <p:cTn id="61" dur="500"/>
                                        <p:tgtEl>
                                          <p:spTgt spid="16"/>
                                        </p:tgtEl>
                                        <p:attrNameLst>
                                          <p:attrName>ppt_y</p:attrName>
                                        </p:attrNameLst>
                                      </p:cBhvr>
                                      <p:tavLst>
                                        <p:tav tm="0">
                                          <p:val>
                                            <p:strVal val="ppt_y"/>
                                          </p:val>
                                        </p:tav>
                                        <p:tav tm="100000">
                                          <p:val>
                                            <p:strVal val="1+ppt_h/2"/>
                                          </p:val>
                                        </p:tav>
                                      </p:tavLst>
                                    </p:anim>
                                    <p:set>
                                      <p:cBhvr>
                                        <p:cTn id="62" dur="1" fill="hold">
                                          <p:stCondLst>
                                            <p:cond delay="499"/>
                                          </p:stCondLst>
                                        </p:cTn>
                                        <p:tgtEl>
                                          <p:spTgt spid="16"/>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xit" presetSubtype="4" fill="hold" grpId="0" nodeType="clickEffect">
                                  <p:stCondLst>
                                    <p:cond delay="0"/>
                                  </p:stCondLst>
                                  <p:childTnLst>
                                    <p:anim calcmode="lin" valueType="num">
                                      <p:cBhvr additive="base">
                                        <p:cTn id="66" dur="500"/>
                                        <p:tgtEl>
                                          <p:spTgt spid="10"/>
                                        </p:tgtEl>
                                        <p:attrNameLst>
                                          <p:attrName>ppt_x</p:attrName>
                                        </p:attrNameLst>
                                      </p:cBhvr>
                                      <p:tavLst>
                                        <p:tav tm="0">
                                          <p:val>
                                            <p:strVal val="ppt_x"/>
                                          </p:val>
                                        </p:tav>
                                        <p:tav tm="100000">
                                          <p:val>
                                            <p:strVal val="ppt_x"/>
                                          </p:val>
                                        </p:tav>
                                      </p:tavLst>
                                    </p:anim>
                                    <p:anim calcmode="lin" valueType="num">
                                      <p:cBhvr additive="base">
                                        <p:cTn id="67" dur="500"/>
                                        <p:tgtEl>
                                          <p:spTgt spid="10"/>
                                        </p:tgtEl>
                                        <p:attrNameLst>
                                          <p:attrName>ppt_y</p:attrName>
                                        </p:attrNameLst>
                                      </p:cBhvr>
                                      <p:tavLst>
                                        <p:tav tm="0">
                                          <p:val>
                                            <p:strVal val="ppt_y"/>
                                          </p:val>
                                        </p:tav>
                                        <p:tav tm="100000">
                                          <p:val>
                                            <p:strVal val="1+ppt_h/2"/>
                                          </p:val>
                                        </p:tav>
                                      </p:tavLst>
                                    </p:anim>
                                    <p:set>
                                      <p:cBhvr>
                                        <p:cTn id="68" dur="1" fill="hold">
                                          <p:stCondLst>
                                            <p:cond delay="499"/>
                                          </p:stCondLst>
                                        </p:cTn>
                                        <p:tgtEl>
                                          <p:spTgt spid="10"/>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xit" presetSubtype="4" fill="hold" grpId="0" nodeType="clickEffect">
                                  <p:stCondLst>
                                    <p:cond delay="0"/>
                                  </p:stCondLst>
                                  <p:childTnLst>
                                    <p:anim calcmode="lin" valueType="num">
                                      <p:cBhvr additive="base">
                                        <p:cTn id="72" dur="500"/>
                                        <p:tgtEl>
                                          <p:spTgt spid="11"/>
                                        </p:tgtEl>
                                        <p:attrNameLst>
                                          <p:attrName>ppt_x</p:attrName>
                                        </p:attrNameLst>
                                      </p:cBhvr>
                                      <p:tavLst>
                                        <p:tav tm="0">
                                          <p:val>
                                            <p:strVal val="ppt_x"/>
                                          </p:val>
                                        </p:tav>
                                        <p:tav tm="100000">
                                          <p:val>
                                            <p:strVal val="ppt_x"/>
                                          </p:val>
                                        </p:tav>
                                      </p:tavLst>
                                    </p:anim>
                                    <p:anim calcmode="lin" valueType="num">
                                      <p:cBhvr additive="base">
                                        <p:cTn id="73" dur="500"/>
                                        <p:tgtEl>
                                          <p:spTgt spid="11"/>
                                        </p:tgtEl>
                                        <p:attrNameLst>
                                          <p:attrName>ppt_y</p:attrName>
                                        </p:attrNameLst>
                                      </p:cBhvr>
                                      <p:tavLst>
                                        <p:tav tm="0">
                                          <p:val>
                                            <p:strVal val="ppt_y"/>
                                          </p:val>
                                        </p:tav>
                                        <p:tav tm="100000">
                                          <p:val>
                                            <p:strVal val="1+ppt_h/2"/>
                                          </p:val>
                                        </p:tav>
                                      </p:tavLst>
                                    </p:anim>
                                    <p:set>
                                      <p:cBhvr>
                                        <p:cTn id="74" dur="1" fill="hold">
                                          <p:stCondLst>
                                            <p:cond delay="499"/>
                                          </p:stCondLst>
                                        </p:cTn>
                                        <p:tgtEl>
                                          <p:spTgt spid="11"/>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xit" presetSubtype="4" fill="hold" grpId="0" nodeType="clickEffect">
                                  <p:stCondLst>
                                    <p:cond delay="0"/>
                                  </p:stCondLst>
                                  <p:childTnLst>
                                    <p:anim calcmode="lin" valueType="num">
                                      <p:cBhvr additive="base">
                                        <p:cTn id="78" dur="500"/>
                                        <p:tgtEl>
                                          <p:spTgt spid="12"/>
                                        </p:tgtEl>
                                        <p:attrNameLst>
                                          <p:attrName>ppt_x</p:attrName>
                                        </p:attrNameLst>
                                      </p:cBhvr>
                                      <p:tavLst>
                                        <p:tav tm="0">
                                          <p:val>
                                            <p:strVal val="ppt_x"/>
                                          </p:val>
                                        </p:tav>
                                        <p:tav tm="100000">
                                          <p:val>
                                            <p:strVal val="ppt_x"/>
                                          </p:val>
                                        </p:tav>
                                      </p:tavLst>
                                    </p:anim>
                                    <p:anim calcmode="lin" valueType="num">
                                      <p:cBhvr additive="base">
                                        <p:cTn id="79" dur="500"/>
                                        <p:tgtEl>
                                          <p:spTgt spid="12"/>
                                        </p:tgtEl>
                                        <p:attrNameLst>
                                          <p:attrName>ppt_y</p:attrName>
                                        </p:attrNameLst>
                                      </p:cBhvr>
                                      <p:tavLst>
                                        <p:tav tm="0">
                                          <p:val>
                                            <p:strVal val="ppt_y"/>
                                          </p:val>
                                        </p:tav>
                                        <p:tav tm="100000">
                                          <p:val>
                                            <p:strVal val="1+ppt_h/2"/>
                                          </p:val>
                                        </p:tav>
                                      </p:tavLst>
                                    </p:anim>
                                    <p:set>
                                      <p:cBhvr>
                                        <p:cTn id="80"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700" y="-88899"/>
            <a:ext cx="10515600" cy="1325563"/>
          </a:xfrm>
        </p:spPr>
        <p:txBody>
          <a:bodyPr>
            <a:normAutofit/>
          </a:bodyPr>
          <a:lstStyle/>
          <a:p>
            <a:pPr algn="ctr"/>
            <a:r>
              <a:rPr lang="en-US" sz="5400" b="1" dirty="0" smtClean="0"/>
              <a:t>Skin Structures Word Bank</a:t>
            </a:r>
            <a:endParaRPr lang="en-US" sz="5400" b="1" dirty="0"/>
          </a:p>
        </p:txBody>
      </p:sp>
      <p:sp>
        <p:nvSpPr>
          <p:cNvPr id="3" name="Content Placeholder 2"/>
          <p:cNvSpPr>
            <a:spLocks noGrp="1"/>
          </p:cNvSpPr>
          <p:nvPr>
            <p:ph idx="1"/>
          </p:nvPr>
        </p:nvSpPr>
        <p:spPr>
          <a:xfrm>
            <a:off x="901700" y="1228728"/>
            <a:ext cx="5384800" cy="4889499"/>
          </a:xfrm>
        </p:spPr>
        <p:txBody>
          <a:bodyPr>
            <a:normAutofit/>
          </a:bodyPr>
          <a:lstStyle/>
          <a:p>
            <a:r>
              <a:rPr lang="en-US" sz="4000" dirty="0" smtClean="0"/>
              <a:t>Hair</a:t>
            </a:r>
          </a:p>
          <a:p>
            <a:r>
              <a:rPr lang="en-US" sz="4000" dirty="0" smtClean="0"/>
              <a:t>Epidermis</a:t>
            </a:r>
          </a:p>
          <a:p>
            <a:r>
              <a:rPr lang="en-US" sz="4000" dirty="0" smtClean="0"/>
              <a:t>Dermis</a:t>
            </a:r>
          </a:p>
          <a:p>
            <a:r>
              <a:rPr lang="en-US" sz="4000" dirty="0" smtClean="0"/>
              <a:t>Subcutaneous layer</a:t>
            </a:r>
          </a:p>
          <a:p>
            <a:r>
              <a:rPr lang="en-US" sz="4000" dirty="0" smtClean="0"/>
              <a:t>Adipose (Fat) cells</a:t>
            </a:r>
          </a:p>
          <a:p>
            <a:r>
              <a:rPr lang="en-US" sz="4000" dirty="0" smtClean="0"/>
              <a:t>Hair follicle</a:t>
            </a:r>
          </a:p>
          <a:p>
            <a:r>
              <a:rPr lang="en-US" sz="4000" dirty="0" smtClean="0"/>
              <a:t>Blood vessel</a:t>
            </a:r>
          </a:p>
          <a:p>
            <a:pPr marL="0" indent="0">
              <a:buNone/>
            </a:pPr>
            <a:endParaRPr lang="en-US" dirty="0"/>
          </a:p>
        </p:txBody>
      </p:sp>
      <p:sp>
        <p:nvSpPr>
          <p:cNvPr id="4" name="Content Placeholder 2"/>
          <p:cNvSpPr txBox="1">
            <a:spLocks/>
          </p:cNvSpPr>
          <p:nvPr/>
        </p:nvSpPr>
        <p:spPr bwMode="auto">
          <a:xfrm>
            <a:off x="6350000" y="1266828"/>
            <a:ext cx="50673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4000" kern="0" dirty="0"/>
              <a:t>Melanocytes</a:t>
            </a:r>
          </a:p>
          <a:p>
            <a:r>
              <a:rPr lang="en-US" sz="4000" kern="0" dirty="0"/>
              <a:t>Apocrine sweat gland</a:t>
            </a:r>
          </a:p>
          <a:p>
            <a:r>
              <a:rPr lang="en-US" sz="4000" kern="0" dirty="0"/>
              <a:t>Eccrine sweat gland</a:t>
            </a:r>
          </a:p>
          <a:p>
            <a:r>
              <a:rPr lang="en-US" sz="4000" kern="0" dirty="0"/>
              <a:t>Sebaceous (oil) gland</a:t>
            </a:r>
          </a:p>
          <a:p>
            <a:r>
              <a:rPr lang="en-US" sz="4000" kern="0" dirty="0"/>
              <a:t>Hair erector muscle</a:t>
            </a:r>
          </a:p>
          <a:p>
            <a:r>
              <a:rPr lang="en-US" sz="4000" kern="0" dirty="0"/>
              <a:t>Nerves</a:t>
            </a:r>
          </a:p>
          <a:p>
            <a:endParaRPr lang="en-US" kern="0" dirty="0"/>
          </a:p>
          <a:p>
            <a:pPr marL="0" indent="0">
              <a:buNone/>
            </a:pPr>
            <a:endParaRPr lang="en-US" kern="0" dirty="0"/>
          </a:p>
        </p:txBody>
      </p:sp>
    </p:spTree>
    <p:extLst>
      <p:ext uri="{BB962C8B-B14F-4D97-AF65-F5344CB8AC3E}">
        <p14:creationId xmlns:p14="http://schemas.microsoft.com/office/powerpoint/2010/main" val="931874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 y="55085"/>
            <a:ext cx="10960100" cy="6909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3" name="Title 1"/>
          <p:cNvSpPr>
            <a:spLocks noGrp="1"/>
          </p:cNvSpPr>
          <p:nvPr>
            <p:ph type="title"/>
          </p:nvPr>
        </p:nvSpPr>
        <p:spPr>
          <a:xfrm>
            <a:off x="1955800" y="0"/>
            <a:ext cx="8229600" cy="639763"/>
          </a:xfrm>
          <a:solidFill>
            <a:schemeClr val="bg1"/>
          </a:solidFill>
        </p:spPr>
        <p:txBody>
          <a:bodyPr>
            <a:noAutofit/>
          </a:bodyPr>
          <a:lstStyle/>
          <a:p>
            <a:pPr algn="ctr"/>
            <a:r>
              <a:rPr lang="en-US" altLang="en-US" sz="5400" b="1" dirty="0" smtClean="0">
                <a:latin typeface="+mn-lt"/>
              </a:rPr>
              <a:t>Skin Structures </a:t>
            </a:r>
          </a:p>
        </p:txBody>
      </p:sp>
    </p:spTree>
    <p:extLst>
      <p:ext uri="{BB962C8B-B14F-4D97-AF65-F5344CB8AC3E}">
        <p14:creationId xmlns:p14="http://schemas.microsoft.com/office/powerpoint/2010/main" val="16363708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550" y="-167542"/>
            <a:ext cx="982070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776693" y="0"/>
            <a:ext cx="2848379"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b - hair</a:t>
            </a:r>
            <a:endParaRPr lang="en-US" sz="2400" b="1" dirty="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8745310" y="769096"/>
            <a:ext cx="2848379"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a - pore</a:t>
            </a:r>
            <a:endParaRPr lang="en-US" sz="2400" b="1" dirty="0">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a:off x="9274068" y="1854789"/>
            <a:ext cx="2700218"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h- epidermis</a:t>
            </a:r>
            <a:endParaRPr lang="en-US" sz="2400" b="1" dirty="0">
              <a:solidFill>
                <a:srgbClr val="FF0000"/>
              </a:solidFill>
              <a:latin typeface="Arial" panose="020B0604020202020204" pitchFamily="34" charset="0"/>
              <a:cs typeface="Arial" panose="020B0604020202020204" pitchFamily="34" charset="0"/>
            </a:endParaRPr>
          </a:p>
        </p:txBody>
      </p:sp>
      <p:sp>
        <p:nvSpPr>
          <p:cNvPr id="7" name="TextBox 6"/>
          <p:cNvSpPr txBox="1"/>
          <p:nvPr/>
        </p:nvSpPr>
        <p:spPr>
          <a:xfrm>
            <a:off x="9200882" y="3261457"/>
            <a:ext cx="2133600" cy="584775"/>
          </a:xfrm>
          <a:prstGeom prst="rect">
            <a:avLst/>
          </a:prstGeom>
          <a:noFill/>
        </p:spPr>
        <p:txBody>
          <a:bodyPr wrap="square" rtlCol="0">
            <a:spAutoFit/>
          </a:bodyPr>
          <a:lstStyle/>
          <a:p>
            <a:pPr algn="ctr"/>
            <a:r>
              <a:rPr lang="en-US" sz="3200" b="1" dirty="0" err="1" smtClean="0">
                <a:solidFill>
                  <a:srgbClr val="FF0000"/>
                </a:solidFill>
                <a:latin typeface="Arial" panose="020B0604020202020204" pitchFamily="34" charset="0"/>
                <a:cs typeface="Arial" panose="020B0604020202020204" pitchFamily="34" charset="0"/>
              </a:rPr>
              <a:t>i</a:t>
            </a:r>
            <a:r>
              <a:rPr lang="en-US" sz="3200" b="1" dirty="0" smtClean="0">
                <a:solidFill>
                  <a:srgbClr val="FF0000"/>
                </a:solidFill>
                <a:latin typeface="Arial" panose="020B0604020202020204" pitchFamily="34" charset="0"/>
                <a:cs typeface="Arial" panose="020B0604020202020204" pitchFamily="34" charset="0"/>
              </a:rPr>
              <a:t>- dermis</a:t>
            </a:r>
            <a:endParaRPr lang="en-US" sz="2400" b="1" dirty="0">
              <a:solidFill>
                <a:srgbClr val="FF0000"/>
              </a:solidFill>
              <a:latin typeface="Arial" panose="020B0604020202020204" pitchFamily="34" charset="0"/>
              <a:cs typeface="Arial" panose="020B0604020202020204" pitchFamily="34" charset="0"/>
            </a:endParaRPr>
          </a:p>
        </p:txBody>
      </p:sp>
      <p:sp>
        <p:nvSpPr>
          <p:cNvPr id="8" name="TextBox 7"/>
          <p:cNvSpPr txBox="1"/>
          <p:nvPr/>
        </p:nvSpPr>
        <p:spPr>
          <a:xfrm>
            <a:off x="8548912" y="4384961"/>
            <a:ext cx="3643089" cy="1077218"/>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k – subcutaneous tissue</a:t>
            </a:r>
            <a:endParaRPr lang="en-US" sz="2400" b="1"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9031283" y="5564932"/>
            <a:ext cx="3330315"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f – sweat gland</a:t>
            </a:r>
            <a:endParaRPr lang="en-US" sz="2400" b="1" dirty="0">
              <a:solidFill>
                <a:srgbClr val="FF0000"/>
              </a:solidFill>
              <a:latin typeface="Arial" panose="020B0604020202020204" pitchFamily="34" charset="0"/>
              <a:cs typeface="Arial" panose="020B0604020202020204" pitchFamily="34" charset="0"/>
            </a:endParaRPr>
          </a:p>
        </p:txBody>
      </p:sp>
      <p:sp>
        <p:nvSpPr>
          <p:cNvPr id="10" name="TextBox 9"/>
          <p:cNvSpPr txBox="1"/>
          <p:nvPr/>
        </p:nvSpPr>
        <p:spPr>
          <a:xfrm>
            <a:off x="8548912" y="6134711"/>
            <a:ext cx="3526971"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c – nerve ending</a:t>
            </a:r>
            <a:endParaRPr lang="en-US" sz="2400" b="1"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6437080" y="5780782"/>
            <a:ext cx="2133600" cy="1077218"/>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j- erector muscle</a:t>
            </a:r>
            <a:endParaRPr lang="en-US" sz="2400" b="1" dirty="0">
              <a:solidFill>
                <a:srgbClr val="FF0000"/>
              </a:solidFill>
              <a:latin typeface="Arial" panose="020B0604020202020204" pitchFamily="34" charset="0"/>
              <a:cs typeface="Arial" panose="020B0604020202020204" pitchFamily="34" charset="0"/>
            </a:endParaRPr>
          </a:p>
        </p:txBody>
      </p:sp>
      <p:sp>
        <p:nvSpPr>
          <p:cNvPr id="12" name="TextBox 11"/>
          <p:cNvSpPr txBox="1"/>
          <p:nvPr/>
        </p:nvSpPr>
        <p:spPr>
          <a:xfrm>
            <a:off x="4688115" y="5780782"/>
            <a:ext cx="2133600" cy="1077218"/>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d – fat cells</a:t>
            </a:r>
            <a:endParaRPr lang="en-US" sz="2400" b="1" dirty="0">
              <a:solidFill>
                <a:srgbClr val="FF0000"/>
              </a:solidFill>
              <a:latin typeface="Arial" panose="020B0604020202020204" pitchFamily="34" charset="0"/>
              <a:cs typeface="Arial" panose="020B0604020202020204" pitchFamily="34" charset="0"/>
            </a:endParaRPr>
          </a:p>
        </p:txBody>
      </p:sp>
      <p:sp>
        <p:nvSpPr>
          <p:cNvPr id="13" name="TextBox 12"/>
          <p:cNvSpPr txBox="1"/>
          <p:nvPr/>
        </p:nvSpPr>
        <p:spPr>
          <a:xfrm>
            <a:off x="246743" y="5184305"/>
            <a:ext cx="2612571"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e - capillary</a:t>
            </a:r>
            <a:endParaRPr lang="en-US" sz="2400" b="1" dirty="0">
              <a:solidFill>
                <a:srgbClr val="FF0000"/>
              </a:solidFill>
              <a:latin typeface="Arial" panose="020B0604020202020204" pitchFamily="34" charset="0"/>
              <a:cs typeface="Arial" panose="020B0604020202020204" pitchFamily="34" charset="0"/>
            </a:endParaRPr>
          </a:p>
        </p:txBody>
      </p:sp>
      <p:sp>
        <p:nvSpPr>
          <p:cNvPr id="14" name="TextBox 13"/>
          <p:cNvSpPr txBox="1"/>
          <p:nvPr/>
        </p:nvSpPr>
        <p:spPr>
          <a:xfrm>
            <a:off x="319314" y="3846352"/>
            <a:ext cx="2714171" cy="1077218"/>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g – hair follicle</a:t>
            </a:r>
            <a:endParaRPr lang="en-US"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067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72" y="0"/>
            <a:ext cx="1161142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772228" y="403359"/>
            <a:ext cx="2670630"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Skin</a:t>
            </a:r>
            <a:endParaRPr lang="en-US" sz="2400" b="1" dirty="0">
              <a:solidFill>
                <a:srgbClr val="FF0000"/>
              </a:solidFill>
              <a:latin typeface="Arial" panose="020B0604020202020204" pitchFamily="34" charset="0"/>
              <a:cs typeface="Arial" panose="020B0604020202020204" pitchFamily="34" charset="0"/>
            </a:endParaRPr>
          </a:p>
        </p:txBody>
      </p:sp>
      <p:sp>
        <p:nvSpPr>
          <p:cNvPr id="4" name="TextBox 3"/>
          <p:cNvSpPr txBox="1"/>
          <p:nvPr/>
        </p:nvSpPr>
        <p:spPr>
          <a:xfrm>
            <a:off x="2924628" y="1281473"/>
            <a:ext cx="2670630"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epidermis</a:t>
            </a:r>
            <a:endParaRPr lang="en-US" sz="2400" b="1" dirty="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7249885" y="1281473"/>
            <a:ext cx="2670630"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dermis</a:t>
            </a:r>
            <a:endParaRPr lang="en-US" sz="2400" b="1" dirty="0">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a:off x="4259943" y="1731416"/>
            <a:ext cx="2989942"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subcutaneous</a:t>
            </a:r>
            <a:endParaRPr lang="en-US" sz="2400" b="1" dirty="0">
              <a:solidFill>
                <a:srgbClr val="FF0000"/>
              </a:solidFill>
              <a:latin typeface="Arial" panose="020B0604020202020204" pitchFamily="34" charset="0"/>
              <a:cs typeface="Arial" panose="020B0604020202020204" pitchFamily="34" charset="0"/>
            </a:endParaRPr>
          </a:p>
        </p:txBody>
      </p:sp>
      <p:sp>
        <p:nvSpPr>
          <p:cNvPr id="7" name="TextBox 6"/>
          <p:cNvSpPr txBox="1"/>
          <p:nvPr/>
        </p:nvSpPr>
        <p:spPr>
          <a:xfrm>
            <a:off x="1095828" y="2179469"/>
            <a:ext cx="2670630"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epidermis</a:t>
            </a:r>
            <a:endParaRPr lang="en-US" sz="2400" b="1" dirty="0">
              <a:solidFill>
                <a:srgbClr val="FF0000"/>
              </a:solidFill>
              <a:latin typeface="Arial" panose="020B0604020202020204" pitchFamily="34" charset="0"/>
              <a:cs typeface="Arial" panose="020B0604020202020204" pitchFamily="34" charset="0"/>
            </a:endParaRPr>
          </a:p>
        </p:txBody>
      </p:sp>
      <p:sp>
        <p:nvSpPr>
          <p:cNvPr id="8" name="TextBox 7"/>
          <p:cNvSpPr txBox="1"/>
          <p:nvPr/>
        </p:nvSpPr>
        <p:spPr>
          <a:xfrm>
            <a:off x="9006114" y="2660330"/>
            <a:ext cx="2670630"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replaced</a:t>
            </a:r>
            <a:endParaRPr lang="en-US" sz="2400" b="1"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1436913" y="3451934"/>
            <a:ext cx="2670630"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melanin</a:t>
            </a:r>
            <a:endParaRPr lang="en-US" sz="2400" b="1" dirty="0">
              <a:solidFill>
                <a:srgbClr val="FF0000"/>
              </a:solidFill>
              <a:latin typeface="Arial" panose="020B0604020202020204" pitchFamily="34" charset="0"/>
              <a:cs typeface="Arial" panose="020B0604020202020204" pitchFamily="34" charset="0"/>
            </a:endParaRPr>
          </a:p>
        </p:txBody>
      </p:sp>
      <p:sp>
        <p:nvSpPr>
          <p:cNvPr id="10" name="TextBox 9"/>
          <p:cNvSpPr txBox="1"/>
          <p:nvPr/>
        </p:nvSpPr>
        <p:spPr>
          <a:xfrm>
            <a:off x="5754914" y="3993845"/>
            <a:ext cx="2670630"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melanin</a:t>
            </a:r>
            <a:endParaRPr lang="en-US" sz="2400" b="1"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1436913" y="5345473"/>
            <a:ext cx="2670630"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vessels</a:t>
            </a:r>
            <a:endParaRPr lang="en-US" sz="2400" b="1" dirty="0">
              <a:solidFill>
                <a:srgbClr val="FF0000"/>
              </a:solidFill>
              <a:latin typeface="Arial" panose="020B0604020202020204" pitchFamily="34" charset="0"/>
              <a:cs typeface="Arial" panose="020B0604020202020204" pitchFamily="34" charset="0"/>
            </a:endParaRPr>
          </a:p>
        </p:txBody>
      </p:sp>
      <p:sp>
        <p:nvSpPr>
          <p:cNvPr id="12" name="TextBox 11"/>
          <p:cNvSpPr txBox="1"/>
          <p:nvPr/>
        </p:nvSpPr>
        <p:spPr>
          <a:xfrm>
            <a:off x="5914570" y="5353893"/>
            <a:ext cx="2670630"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roots</a:t>
            </a:r>
            <a:endParaRPr lang="en-US" sz="2400" b="1" dirty="0">
              <a:solidFill>
                <a:srgbClr val="FF0000"/>
              </a:solidFill>
              <a:latin typeface="Arial" panose="020B0604020202020204" pitchFamily="34" charset="0"/>
              <a:cs typeface="Arial" panose="020B0604020202020204" pitchFamily="34" charset="0"/>
            </a:endParaRPr>
          </a:p>
        </p:txBody>
      </p:sp>
      <p:sp>
        <p:nvSpPr>
          <p:cNvPr id="13" name="TextBox 12"/>
          <p:cNvSpPr txBox="1"/>
          <p:nvPr/>
        </p:nvSpPr>
        <p:spPr>
          <a:xfrm>
            <a:off x="9122228" y="5353893"/>
            <a:ext cx="2670630"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glands</a:t>
            </a:r>
            <a:endParaRPr lang="en-US" sz="2400" b="1" dirty="0">
              <a:solidFill>
                <a:srgbClr val="FF0000"/>
              </a:solidFill>
              <a:latin typeface="Arial" panose="020B0604020202020204" pitchFamily="34" charset="0"/>
              <a:cs typeface="Arial" panose="020B0604020202020204" pitchFamily="34" charset="0"/>
            </a:endParaRPr>
          </a:p>
        </p:txBody>
      </p:sp>
      <p:sp>
        <p:nvSpPr>
          <p:cNvPr id="14" name="TextBox 13"/>
          <p:cNvSpPr txBox="1"/>
          <p:nvPr/>
        </p:nvSpPr>
        <p:spPr>
          <a:xfrm>
            <a:off x="1095828" y="5843164"/>
            <a:ext cx="2670630"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sweat</a:t>
            </a:r>
            <a:endParaRPr lang="en-US" sz="2400" b="1" dirty="0">
              <a:solidFill>
                <a:srgbClr val="FF0000"/>
              </a:solidFill>
              <a:latin typeface="Arial" panose="020B0604020202020204" pitchFamily="34" charset="0"/>
              <a:cs typeface="Arial" panose="020B0604020202020204" pitchFamily="34" charset="0"/>
            </a:endParaRPr>
          </a:p>
        </p:txBody>
      </p:sp>
      <p:sp>
        <p:nvSpPr>
          <p:cNvPr id="15" name="TextBox 14"/>
          <p:cNvSpPr txBox="1"/>
          <p:nvPr/>
        </p:nvSpPr>
        <p:spPr>
          <a:xfrm>
            <a:off x="9296399" y="5843164"/>
            <a:ext cx="2670630"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dermis</a:t>
            </a:r>
            <a:endParaRPr lang="en-US"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057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8000" y="228600"/>
            <a:ext cx="11442700" cy="6477000"/>
          </a:xfrm>
        </p:spPr>
        <p:txBody>
          <a:bodyPr/>
          <a:lstStyle/>
          <a:p>
            <a:pPr algn="l"/>
            <a:r>
              <a:rPr lang="en-US" sz="4800" b="1" u="sng" dirty="0"/>
              <a:t>Homework</a:t>
            </a:r>
            <a:r>
              <a:rPr lang="en-US" sz="4800" b="1" dirty="0"/>
              <a:t>:  Read pages 985-989, Q# 1-4 on page 989</a:t>
            </a:r>
          </a:p>
          <a:p>
            <a:pPr algn="l"/>
            <a:r>
              <a:rPr lang="en-US" sz="4800" b="1" dirty="0"/>
              <a:t>	- </a:t>
            </a:r>
            <a:r>
              <a:rPr lang="en-US" sz="4800" b="1"/>
              <a:t>Exam </a:t>
            </a:r>
            <a:r>
              <a:rPr lang="en-US" sz="4800" b="1" smtClean="0"/>
              <a:t>Monday 1/9</a:t>
            </a:r>
            <a:endParaRPr lang="en-US" sz="4800" b="1" dirty="0"/>
          </a:p>
          <a:p>
            <a:pPr algn="l"/>
            <a:endParaRPr lang="en-US" sz="4000" dirty="0"/>
          </a:p>
        </p:txBody>
      </p:sp>
    </p:spTree>
    <p:extLst>
      <p:ext uri="{BB962C8B-B14F-4D97-AF65-F5344CB8AC3E}">
        <p14:creationId xmlns:p14="http://schemas.microsoft.com/office/powerpoint/2010/main" val="14564924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28601"/>
            <a:ext cx="7772400" cy="1470025"/>
          </a:xfrm>
        </p:spPr>
        <p:txBody>
          <a:bodyPr>
            <a:normAutofit/>
          </a:bodyPr>
          <a:lstStyle/>
          <a:p>
            <a:r>
              <a:rPr lang="en-US" sz="8000" b="1" dirty="0"/>
              <a:t>Lesson 2</a:t>
            </a:r>
          </a:p>
        </p:txBody>
      </p:sp>
      <p:sp>
        <p:nvSpPr>
          <p:cNvPr id="3" name="Subtitle 2"/>
          <p:cNvSpPr>
            <a:spLocks noGrp="1"/>
          </p:cNvSpPr>
          <p:nvPr>
            <p:ph type="subTitle" idx="1"/>
          </p:nvPr>
        </p:nvSpPr>
        <p:spPr>
          <a:xfrm>
            <a:off x="1526005" y="2229854"/>
            <a:ext cx="9139989" cy="3101975"/>
          </a:xfrm>
        </p:spPr>
        <p:txBody>
          <a:bodyPr>
            <a:normAutofit/>
          </a:bodyPr>
          <a:lstStyle/>
          <a:p>
            <a:r>
              <a:rPr lang="en-US" sz="6000" b="1" dirty="0" smtClean="0"/>
              <a:t>Urinary </a:t>
            </a:r>
            <a:r>
              <a:rPr lang="en-US" sz="6000" b="1" dirty="0"/>
              <a:t>System</a:t>
            </a:r>
          </a:p>
          <a:p>
            <a:r>
              <a:rPr lang="en-US" sz="6000" b="1" dirty="0"/>
              <a:t>Kidney structure </a:t>
            </a:r>
            <a:r>
              <a:rPr lang="en-US" sz="6000" b="1" dirty="0" smtClean="0"/>
              <a:t>&amp; function</a:t>
            </a:r>
            <a:endParaRPr lang="en-US" sz="6000" b="1" dirty="0"/>
          </a:p>
        </p:txBody>
      </p:sp>
    </p:spTree>
    <p:extLst>
      <p:ext uri="{BB962C8B-B14F-4D97-AF65-F5344CB8AC3E}">
        <p14:creationId xmlns:p14="http://schemas.microsoft.com/office/powerpoint/2010/main" val="2546179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228600"/>
            <a:ext cx="11391900" cy="6477000"/>
          </a:xfrm>
        </p:spPr>
        <p:txBody>
          <a:bodyPr/>
          <a:lstStyle/>
          <a:p>
            <a:pPr algn="l"/>
            <a:r>
              <a:rPr lang="en-US" sz="4800" b="1" u="sng" dirty="0"/>
              <a:t>AIM</a:t>
            </a:r>
            <a:r>
              <a:rPr lang="en-US" sz="4800" b="1" dirty="0"/>
              <a:t>:  How is the human excretory system structured to help maintain homeostasis?</a:t>
            </a:r>
          </a:p>
          <a:p>
            <a:pPr algn="l"/>
            <a:endParaRPr lang="en-US" sz="2800" b="1" dirty="0"/>
          </a:p>
          <a:p>
            <a:pPr algn="l"/>
            <a:r>
              <a:rPr lang="en-US" sz="4800" b="1" u="sng" dirty="0" err="1"/>
              <a:t>Bellwork</a:t>
            </a:r>
            <a:r>
              <a:rPr lang="en-US" sz="4800" b="1" dirty="0"/>
              <a:t>: Take out HW</a:t>
            </a:r>
          </a:p>
          <a:p>
            <a:pPr algn="l"/>
            <a:endParaRPr lang="en-US" sz="2800" b="1" dirty="0"/>
          </a:p>
          <a:p>
            <a:pPr algn="l"/>
            <a:r>
              <a:rPr lang="en-US" sz="4800" b="1" u="sng" dirty="0"/>
              <a:t>Homework</a:t>
            </a:r>
            <a:r>
              <a:rPr lang="en-US" sz="4800" b="1" dirty="0"/>
              <a:t>:  Read pages 985-989, Q# 1-4 on page 989</a:t>
            </a:r>
          </a:p>
          <a:p>
            <a:pPr algn="l"/>
            <a:r>
              <a:rPr lang="en-US" sz="4800" b="1" dirty="0"/>
              <a:t>	- Exam </a:t>
            </a:r>
            <a:r>
              <a:rPr lang="en-US" sz="4800" b="1" dirty="0" smtClean="0"/>
              <a:t>Monday 1/9</a:t>
            </a:r>
            <a:endParaRPr lang="en-US" sz="4800" b="1" dirty="0"/>
          </a:p>
          <a:p>
            <a:pPr algn="l"/>
            <a:endParaRPr lang="en-US" sz="4000" dirty="0"/>
          </a:p>
        </p:txBody>
      </p:sp>
    </p:spTree>
    <p:extLst>
      <p:ext uri="{BB962C8B-B14F-4D97-AF65-F5344CB8AC3E}">
        <p14:creationId xmlns:p14="http://schemas.microsoft.com/office/powerpoint/2010/main" val="18097738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0843" y="228600"/>
            <a:ext cx="11662610" cy="6477000"/>
          </a:xfrm>
          <a:solidFill>
            <a:srgbClr val="FFFF00"/>
          </a:solidFill>
        </p:spPr>
        <p:txBody>
          <a:bodyPr/>
          <a:lstStyle/>
          <a:p>
            <a:pPr algn="l"/>
            <a:r>
              <a:rPr lang="en-US" sz="4800" b="1" u="sng" dirty="0"/>
              <a:t>AIM</a:t>
            </a:r>
            <a:r>
              <a:rPr lang="en-US" sz="4800" b="1" dirty="0"/>
              <a:t>:  How is the urinary system structured to perform excretion?</a:t>
            </a:r>
          </a:p>
          <a:p>
            <a:pPr algn="l"/>
            <a:endParaRPr lang="en-US" sz="2800" b="1" dirty="0"/>
          </a:p>
          <a:p>
            <a:pPr algn="l"/>
            <a:r>
              <a:rPr lang="en-US" sz="4800" b="1" u="sng" dirty="0" err="1"/>
              <a:t>Bellwork</a:t>
            </a:r>
            <a:r>
              <a:rPr lang="en-US" sz="4800" b="1" dirty="0"/>
              <a:t>: 1) Take out HW</a:t>
            </a:r>
          </a:p>
          <a:p>
            <a:pPr algn="l"/>
            <a:r>
              <a:rPr lang="en-US" sz="4800" b="1" dirty="0"/>
              <a:t>2) Read “Kidney Thieves”</a:t>
            </a:r>
          </a:p>
          <a:p>
            <a:pPr algn="l"/>
            <a:endParaRPr lang="en-US" sz="2800" b="1" dirty="0"/>
          </a:p>
          <a:p>
            <a:pPr algn="l"/>
            <a:r>
              <a:rPr lang="en-US" sz="4800" b="1" u="sng" dirty="0"/>
              <a:t>Homework</a:t>
            </a:r>
            <a:r>
              <a:rPr lang="en-US" sz="4800" b="1" dirty="0"/>
              <a:t>:  Worksheet</a:t>
            </a:r>
          </a:p>
          <a:p>
            <a:pPr algn="l"/>
            <a:r>
              <a:rPr lang="en-US" sz="4800" b="1" dirty="0"/>
              <a:t>	- Exam </a:t>
            </a:r>
            <a:r>
              <a:rPr lang="en-US" sz="4800" b="1" dirty="0" smtClean="0"/>
              <a:t>Monday 1/9</a:t>
            </a:r>
            <a:endParaRPr lang="en-US" sz="4800" b="1" dirty="0"/>
          </a:p>
          <a:p>
            <a:pPr algn="l"/>
            <a:endParaRPr lang="en-US" sz="4000" dirty="0"/>
          </a:p>
        </p:txBody>
      </p:sp>
    </p:spTree>
    <p:extLst>
      <p:ext uri="{BB962C8B-B14F-4D97-AF65-F5344CB8AC3E}">
        <p14:creationId xmlns:p14="http://schemas.microsoft.com/office/powerpoint/2010/main" val="18796448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5785972"/>
            <a:ext cx="4925961" cy="372917"/>
          </a:xfrm>
        </p:spPr>
        <p:txBody>
          <a:bodyPr>
            <a:noAutofit/>
          </a:bodyPr>
          <a:lstStyle/>
          <a:p>
            <a:pPr algn="ctr" eaLnBrk="1" hangingPunct="1"/>
            <a:r>
              <a:rPr lang="en-US" altLang="en-US" sz="2800" dirty="0" smtClean="0">
                <a:hlinkClick r:id="rId2"/>
              </a:rPr>
              <a:t>Kidneys For Sale? - YouTube</a:t>
            </a:r>
            <a:endParaRPr lang="en-US" altLang="en-US" sz="2800" dirty="0" smtClean="0"/>
          </a:p>
        </p:txBody>
      </p:sp>
      <p:sp>
        <p:nvSpPr>
          <p:cNvPr id="12291" name="Rectangle 3"/>
          <p:cNvSpPr>
            <a:spLocks noGrp="1" noChangeArrowheads="1"/>
          </p:cNvSpPr>
          <p:nvPr>
            <p:ph type="body" idx="1"/>
          </p:nvPr>
        </p:nvSpPr>
        <p:spPr>
          <a:xfrm>
            <a:off x="5573562" y="4159455"/>
            <a:ext cx="6618438" cy="2593565"/>
          </a:xfrm>
        </p:spPr>
        <p:txBody>
          <a:bodyPr>
            <a:normAutofit/>
          </a:bodyPr>
          <a:lstStyle/>
          <a:p>
            <a:r>
              <a:rPr lang="en-US" altLang="en-US" sz="3200" b="1" dirty="0" smtClean="0"/>
              <a:t>Lower body temperature slows down chemical reactions</a:t>
            </a:r>
          </a:p>
          <a:p>
            <a:r>
              <a:rPr lang="en-US" altLang="en-US" sz="3200" b="1" dirty="0" smtClean="0"/>
              <a:t>Less chance of infection spreading, slows decomposition</a:t>
            </a:r>
          </a:p>
          <a:p>
            <a:r>
              <a:rPr lang="en-US" altLang="en-US" sz="3200" b="1" dirty="0" smtClean="0"/>
              <a:t>Can also preserve a severed limb!</a:t>
            </a:r>
            <a:endParaRPr lang="en-US" altLang="en-US" sz="3200" b="1"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hlinkClick r:id=""/>
            </a:endParaRPr>
          </a:p>
        </p:txBody>
      </p:sp>
      <p:pic>
        <p:nvPicPr>
          <p:cNvPr id="12292" name="Picture 5" descr="kidn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72" y="304800"/>
            <a:ext cx="5257800"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mage result for elf on the shelf kidn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6049" y="-4554"/>
            <a:ext cx="6020290" cy="401478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a:xfrm>
            <a:off x="5926048" y="2924097"/>
            <a:ext cx="6020291" cy="15633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400" b="1" dirty="0" smtClean="0">
                <a:solidFill>
                  <a:schemeClr val="bg1"/>
                </a:solidFill>
              </a:rPr>
              <a:t>Why put the victim in an ice bath?</a:t>
            </a:r>
            <a:endParaRPr lang="en-US" altLang="en-US" sz="3400" b="1" dirty="0" smtClean="0">
              <a:solidFill>
                <a:schemeClr val="bg1"/>
              </a:solidFill>
            </a:endParaRPr>
          </a:p>
        </p:txBody>
      </p:sp>
    </p:spTree>
    <p:extLst>
      <p:ext uri="{BB962C8B-B14F-4D97-AF65-F5344CB8AC3E}">
        <p14:creationId xmlns:p14="http://schemas.microsoft.com/office/powerpoint/2010/main" val="79786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431800" y="0"/>
            <a:ext cx="11506200" cy="6858000"/>
          </a:xfrm>
        </p:spPr>
        <p:txBody>
          <a:bodyPr>
            <a:normAutofit lnSpcReduction="10000"/>
          </a:bodyPr>
          <a:lstStyle/>
          <a:p>
            <a:pPr eaLnBrk="1" hangingPunct="1">
              <a:lnSpc>
                <a:spcPct val="80000"/>
              </a:lnSpc>
            </a:pPr>
            <a:r>
              <a:rPr lang="en-US" altLang="en-US" sz="1000" b="1" dirty="0"/>
              <a:t>THE ORGAN TRADE: A Global Black Market; Tracking the Sale of a Kidney On a Path of Poverty and Hope </a:t>
            </a:r>
          </a:p>
          <a:p>
            <a:pPr eaLnBrk="1" hangingPunct="1">
              <a:lnSpc>
                <a:spcPct val="80000"/>
              </a:lnSpc>
            </a:pPr>
            <a:r>
              <a:rPr lang="en-US" altLang="en-US" sz="1000" dirty="0"/>
              <a:t>By LARRY ROHTER</a:t>
            </a:r>
          </a:p>
          <a:p>
            <a:pPr eaLnBrk="1" hangingPunct="1">
              <a:lnSpc>
                <a:spcPct val="80000"/>
              </a:lnSpc>
            </a:pPr>
            <a:r>
              <a:rPr lang="en-US" altLang="en-US" sz="1000" dirty="0"/>
              <a:t> Published: May 23, 2004</a:t>
            </a:r>
          </a:p>
          <a:p>
            <a:pPr eaLnBrk="1" hangingPunct="1">
              <a:lnSpc>
                <a:spcPct val="80000"/>
              </a:lnSpc>
              <a:buFontTx/>
              <a:buNone/>
            </a:pPr>
            <a:r>
              <a:rPr lang="en-US" altLang="en-US" sz="3200" b="1" dirty="0"/>
              <a:t>When </a:t>
            </a:r>
            <a:r>
              <a:rPr lang="en-US" altLang="en-US" sz="3200" b="1" dirty="0" err="1"/>
              <a:t>Alberty</a:t>
            </a:r>
            <a:r>
              <a:rPr lang="en-US" altLang="en-US" sz="3200" b="1" dirty="0"/>
              <a:t> José da Silva heard he could make money, lots of money, by selling his kidney, it seemed to him the opportunity of a lifetime. For a desperately ill 48-year-old woman in Brooklyn whose doctors had told her to get a kidney any way she could, it was. </a:t>
            </a:r>
          </a:p>
          <a:p>
            <a:pPr eaLnBrk="1" hangingPunct="1">
              <a:lnSpc>
                <a:spcPct val="80000"/>
              </a:lnSpc>
              <a:buFontTx/>
              <a:buNone/>
            </a:pPr>
            <a:r>
              <a:rPr lang="en-US" altLang="en-US" sz="3200" b="1" dirty="0"/>
              <a:t>At 38, Mr. da Silva, one of 23 children of a prostitute, lives in a slum near the airport here, in a flimsy two-room shack he shares with a sister and nine other people. </a:t>
            </a:r>
          </a:p>
          <a:p>
            <a:pPr eaLnBrk="1" hangingPunct="1">
              <a:lnSpc>
                <a:spcPct val="80000"/>
              </a:lnSpc>
              <a:buFontTx/>
              <a:buNone/>
            </a:pPr>
            <a:r>
              <a:rPr lang="en-US" altLang="en-US" sz="3200" b="1" dirty="0"/>
              <a:t>''As a child, I can remember seven of us sharing a single egg, or living for day after day on just a bit of manioc meal with salt,'' Mr. da Silva said in an interview. </a:t>
            </a:r>
          </a:p>
          <a:p>
            <a:pPr eaLnBrk="1" hangingPunct="1">
              <a:lnSpc>
                <a:spcPct val="80000"/>
              </a:lnSpc>
              <a:buFontTx/>
              <a:buNone/>
            </a:pPr>
            <a:r>
              <a:rPr lang="en-US" altLang="en-US" sz="3200" b="1" dirty="0"/>
              <a:t>He recalled his mother as a woman who ''sold her flesh'' to survive. Last year he decided that he would, too. Now, a long scar across his side marks the place where a kidney and a rib were removed in exchange for $6,000, paid by middlemen in an international organ trafficking ring. </a:t>
            </a:r>
          </a:p>
        </p:txBody>
      </p:sp>
    </p:spTree>
    <p:extLst>
      <p:ext uri="{BB962C8B-B14F-4D97-AF65-F5344CB8AC3E}">
        <p14:creationId xmlns:p14="http://schemas.microsoft.com/office/powerpoint/2010/main" val="30474300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279400" y="228601"/>
            <a:ext cx="11633200" cy="6515099"/>
          </a:xfrm>
        </p:spPr>
        <p:txBody>
          <a:bodyPr>
            <a:normAutofit lnSpcReduction="10000"/>
          </a:bodyPr>
          <a:lstStyle/>
          <a:p>
            <a:pPr eaLnBrk="1" hangingPunct="1">
              <a:lnSpc>
                <a:spcPct val="80000"/>
              </a:lnSpc>
              <a:buFontTx/>
              <a:buNone/>
            </a:pPr>
            <a:r>
              <a:rPr lang="en-US" altLang="en-US" sz="3200" b="1" dirty="0"/>
              <a:t>Among poor men like Mr. da Silva and others who have migrated to slums here from Brazil's parched northeastern backlands, word of the market to sell their organs spread quickly. </a:t>
            </a:r>
          </a:p>
          <a:p>
            <a:pPr eaLnBrk="1" hangingPunct="1">
              <a:lnSpc>
                <a:spcPct val="80000"/>
              </a:lnSpc>
              <a:buFontTx/>
              <a:buNone/>
            </a:pPr>
            <a:r>
              <a:rPr lang="en-US" altLang="en-US" sz="3200" b="1" dirty="0"/>
              <a:t>Some who had done so were already buying houses, businesses, cars and refrigerators. </a:t>
            </a:r>
          </a:p>
          <a:p>
            <a:pPr eaLnBrk="1" hangingPunct="1">
              <a:lnSpc>
                <a:spcPct val="80000"/>
              </a:lnSpc>
              <a:buFontTx/>
              <a:buNone/>
            </a:pPr>
            <a:r>
              <a:rPr lang="en-US" altLang="en-US" sz="3200" b="1" dirty="0"/>
              <a:t>The sums being offered seemed a fortune. The minimum wage here is barely $80 a month, and work is hard to find. Many men struggle to exist on odd jobs that pay barely a dollar a day. Initially, the organ brokers paid as much as $10,000 for a kidney -- more than a decade's wages. </a:t>
            </a:r>
          </a:p>
          <a:p>
            <a:pPr eaLnBrk="1" hangingPunct="1">
              <a:lnSpc>
                <a:spcPct val="80000"/>
              </a:lnSpc>
              <a:buFontTx/>
              <a:buNone/>
            </a:pPr>
            <a:r>
              <a:rPr lang="en-US" altLang="en-US" sz="3200" b="1" dirty="0"/>
              <a:t>Donors and recipients were not related, in contrast to the usual preference for legal and medical reasons. In fact, they did not even know each other. But they were linked by a trafficking ring that the authorities now say exploited two very different sets of needs -- for money and for life itself -- at opposite ends of a tangled chain thousands of miles long. </a:t>
            </a:r>
          </a:p>
          <a:p>
            <a:pPr eaLnBrk="1" hangingPunct="1">
              <a:lnSpc>
                <a:spcPct val="80000"/>
              </a:lnSpc>
              <a:buFontTx/>
              <a:buNone/>
            </a:pPr>
            <a:endParaRPr lang="en-US" altLang="en-US" sz="2400" b="1" dirty="0"/>
          </a:p>
          <a:p>
            <a:pPr eaLnBrk="1" hangingPunct="1">
              <a:lnSpc>
                <a:spcPct val="80000"/>
              </a:lnSpc>
              <a:buFontTx/>
              <a:buNone/>
            </a:pPr>
            <a:endParaRPr lang="en-US" altLang="en-US" sz="800" dirty="0"/>
          </a:p>
        </p:txBody>
      </p:sp>
    </p:spTree>
    <p:extLst>
      <p:ext uri="{BB962C8B-B14F-4D97-AF65-F5344CB8AC3E}">
        <p14:creationId xmlns:p14="http://schemas.microsoft.com/office/powerpoint/2010/main" val="42763400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317500" y="12700"/>
            <a:ext cx="11684000" cy="6718299"/>
          </a:xfrm>
        </p:spPr>
        <p:txBody>
          <a:bodyPr>
            <a:noAutofit/>
          </a:bodyPr>
          <a:lstStyle/>
          <a:p>
            <a:pPr eaLnBrk="1" hangingPunct="1">
              <a:lnSpc>
                <a:spcPct val="80000"/>
              </a:lnSpc>
              <a:buFontTx/>
              <a:buNone/>
            </a:pPr>
            <a:r>
              <a:rPr lang="en-US" altLang="en-US" sz="3000" b="1" dirty="0"/>
              <a:t>Tracing the journey of Mr. da Silva's kidney through that chain, which spanned four continents and ended in a one-bedroom apartment in Brooklyn, reveals the inner workings of a network that human rights groups say is by no means unique. Rather, they say, it is representative of a global black market for organs, including livers, kidneys and lungs, that touches dozens of countries and generates many millions of dollars a year. </a:t>
            </a:r>
          </a:p>
          <a:p>
            <a:pPr eaLnBrk="1" hangingPunct="1">
              <a:lnSpc>
                <a:spcPct val="80000"/>
              </a:lnSpc>
              <a:buFontTx/>
              <a:buNone/>
            </a:pPr>
            <a:r>
              <a:rPr lang="en-US" altLang="en-US" sz="3000" b="1" dirty="0"/>
              <a:t>In </a:t>
            </a:r>
            <a:r>
              <a:rPr lang="en-US" altLang="en-US" sz="3000" b="1" dirty="0" err="1"/>
              <a:t>Alberty</a:t>
            </a:r>
            <a:r>
              <a:rPr lang="en-US" altLang="en-US" sz="3000" b="1" dirty="0"/>
              <a:t> da Silva's case, the authorities here say, the organ's odyssey began with two middlemen based in this gritty port city of 1.5 million people: </a:t>
            </a:r>
            <a:r>
              <a:rPr lang="en-US" altLang="en-US" sz="3000" b="1" dirty="0" err="1"/>
              <a:t>Gedalya</a:t>
            </a:r>
            <a:r>
              <a:rPr lang="en-US" altLang="en-US" sz="3000" b="1" dirty="0"/>
              <a:t> Tauber, a former Israeli police officer, and his partner, Ivan </a:t>
            </a:r>
            <a:r>
              <a:rPr lang="en-US" altLang="en-US" sz="3000" b="1" dirty="0" err="1"/>
              <a:t>Bonifacio</a:t>
            </a:r>
            <a:r>
              <a:rPr lang="en-US" altLang="en-US" sz="3000" b="1" dirty="0"/>
              <a:t> da Silva, a retired Brazilian military police officer. </a:t>
            </a:r>
          </a:p>
          <a:p>
            <a:pPr eaLnBrk="1" hangingPunct="1">
              <a:lnSpc>
                <a:spcPct val="80000"/>
              </a:lnSpc>
              <a:buFontTx/>
              <a:buNone/>
            </a:pPr>
            <a:r>
              <a:rPr lang="en-US" altLang="en-US" sz="3000" b="1" dirty="0"/>
              <a:t>The pair, since jailed on organ trafficking charges, not only handed out cash payments, the authorities say, but also arranged for the medical exams to weed out unqualified donors. They then obtained passports and airline tickets for the donors to travel to South Africa, where the transplants took place. Both countries have laws against commercial trade in organs. </a:t>
            </a:r>
          </a:p>
        </p:txBody>
      </p:sp>
    </p:spTree>
    <p:extLst>
      <p:ext uri="{BB962C8B-B14F-4D97-AF65-F5344CB8AC3E}">
        <p14:creationId xmlns:p14="http://schemas.microsoft.com/office/powerpoint/2010/main" val="22590606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228600" y="190501"/>
            <a:ext cx="11620500" cy="1689099"/>
          </a:xfrm>
        </p:spPr>
        <p:txBody>
          <a:bodyPr>
            <a:normAutofit/>
          </a:bodyPr>
          <a:lstStyle/>
          <a:p>
            <a:pPr eaLnBrk="1" hangingPunct="1">
              <a:buFontTx/>
              <a:buNone/>
            </a:pPr>
            <a:r>
              <a:rPr lang="en-US" altLang="en-US" sz="3200" b="1" dirty="0"/>
              <a:t>''Six grand is a lot of money, especially when you don't have any,'' Mr. da Silva said when asked why he had given up his kidney. ''No one here warned us that </a:t>
            </a:r>
            <a:r>
              <a:rPr lang="en-US" altLang="en-US" sz="3200" b="1" dirty="0" smtClean="0"/>
              <a:t>what </a:t>
            </a:r>
            <a:r>
              <a:rPr lang="en-US" altLang="en-US" sz="3200" b="1" dirty="0"/>
              <a:t>we were doing was illegal.'' </a:t>
            </a:r>
            <a:endParaRPr lang="en-US" altLang="en-US" dirty="0" smtClean="0"/>
          </a:p>
        </p:txBody>
      </p:sp>
      <p:pic>
        <p:nvPicPr>
          <p:cNvPr id="1026" name="Picture 2" descr="Image result for black market org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0088" y="1488848"/>
            <a:ext cx="7028997" cy="5271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2832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h55509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900" y="1143000"/>
            <a:ext cx="8305800"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p:nvPr>
        </p:nvSpPr>
        <p:spPr>
          <a:xfrm>
            <a:off x="1911350" y="66675"/>
            <a:ext cx="8229600" cy="860425"/>
          </a:xfrm>
        </p:spPr>
        <p:txBody>
          <a:bodyPr>
            <a:normAutofit/>
          </a:bodyPr>
          <a:lstStyle/>
          <a:p>
            <a:pPr algn="ctr" eaLnBrk="1" hangingPunct="1"/>
            <a:r>
              <a:rPr lang="en-US" altLang="en-US" sz="5400" b="1" u="sng" dirty="0" smtClean="0">
                <a:latin typeface="+mn-lt"/>
              </a:rPr>
              <a:t>The Urinary System</a:t>
            </a:r>
          </a:p>
        </p:txBody>
      </p:sp>
      <p:sp>
        <p:nvSpPr>
          <p:cNvPr id="17413" name="TextBox 1"/>
          <p:cNvSpPr txBox="1">
            <a:spLocks noChangeArrowheads="1"/>
          </p:cNvSpPr>
          <p:nvPr/>
        </p:nvSpPr>
        <p:spPr bwMode="auto">
          <a:xfrm>
            <a:off x="8547100" y="1184275"/>
            <a:ext cx="274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err="1">
                <a:hlinkClick r:id="rId3"/>
              </a:rPr>
              <a:t>Brainpop</a:t>
            </a:r>
            <a:r>
              <a:rPr lang="en-US" altLang="en-US" dirty="0">
                <a:hlinkClick r:id="rId3"/>
              </a:rPr>
              <a:t> Urinary System</a:t>
            </a:r>
            <a:endParaRPr lang="en-US" altLang="en-US" dirty="0"/>
          </a:p>
        </p:txBody>
      </p:sp>
    </p:spTree>
    <p:extLst>
      <p:ext uri="{BB962C8B-B14F-4D97-AF65-F5344CB8AC3E}">
        <p14:creationId xmlns:p14="http://schemas.microsoft.com/office/powerpoint/2010/main" val="30664317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5" descr="25kidneybe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972" y="504666"/>
            <a:ext cx="4559248" cy="547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mages-image_popup-adre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0975" y="289561"/>
            <a:ext cx="7159625" cy="617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94921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6"/>
          <p:cNvSpPr txBox="1">
            <a:spLocks noChangeArrowheads="1"/>
          </p:cNvSpPr>
          <p:nvPr/>
        </p:nvSpPr>
        <p:spPr bwMode="auto">
          <a:xfrm>
            <a:off x="3810000" y="381001"/>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8435" name="Text Box 7"/>
          <p:cNvSpPr txBox="1">
            <a:spLocks noChangeArrowheads="1"/>
          </p:cNvSpPr>
          <p:nvPr/>
        </p:nvSpPr>
        <p:spPr bwMode="auto">
          <a:xfrm>
            <a:off x="3962400" y="457201"/>
            <a:ext cx="8382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8436" name="Text Box 9"/>
          <p:cNvSpPr txBox="1">
            <a:spLocks noChangeArrowheads="1"/>
          </p:cNvSpPr>
          <p:nvPr/>
        </p:nvSpPr>
        <p:spPr bwMode="auto">
          <a:xfrm>
            <a:off x="6248400" y="381001"/>
            <a:ext cx="8382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8437" name="Text Box 10"/>
          <p:cNvSpPr txBox="1">
            <a:spLocks noChangeArrowheads="1"/>
          </p:cNvSpPr>
          <p:nvPr/>
        </p:nvSpPr>
        <p:spPr bwMode="auto">
          <a:xfrm>
            <a:off x="6400800" y="533401"/>
            <a:ext cx="8382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8438" name="Text Box 11"/>
          <p:cNvSpPr txBox="1">
            <a:spLocks noChangeArrowheads="1"/>
          </p:cNvSpPr>
          <p:nvPr/>
        </p:nvSpPr>
        <p:spPr bwMode="auto">
          <a:xfrm>
            <a:off x="6553200" y="685801"/>
            <a:ext cx="8382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8439" name="Text Box 12"/>
          <p:cNvSpPr txBox="1">
            <a:spLocks noChangeArrowheads="1"/>
          </p:cNvSpPr>
          <p:nvPr/>
        </p:nvSpPr>
        <p:spPr bwMode="auto">
          <a:xfrm>
            <a:off x="4038600" y="6248401"/>
            <a:ext cx="8382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8440" name="Text Box 13"/>
          <p:cNvSpPr txBox="1">
            <a:spLocks noChangeArrowheads="1"/>
          </p:cNvSpPr>
          <p:nvPr/>
        </p:nvSpPr>
        <p:spPr bwMode="auto">
          <a:xfrm>
            <a:off x="3962400" y="5257801"/>
            <a:ext cx="9144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8441" name="Text Box 15"/>
          <p:cNvSpPr txBox="1">
            <a:spLocks noChangeArrowheads="1"/>
          </p:cNvSpPr>
          <p:nvPr/>
        </p:nvSpPr>
        <p:spPr bwMode="auto">
          <a:xfrm>
            <a:off x="4038600" y="5638801"/>
            <a:ext cx="8382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8442" name="Text Box 16"/>
          <p:cNvSpPr txBox="1">
            <a:spLocks noChangeArrowheads="1"/>
          </p:cNvSpPr>
          <p:nvPr/>
        </p:nvSpPr>
        <p:spPr bwMode="auto">
          <a:xfrm>
            <a:off x="4038600" y="3200401"/>
            <a:ext cx="8382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8443" name="Text Box 17"/>
          <p:cNvSpPr txBox="1">
            <a:spLocks noChangeArrowheads="1"/>
          </p:cNvSpPr>
          <p:nvPr/>
        </p:nvSpPr>
        <p:spPr bwMode="auto">
          <a:xfrm>
            <a:off x="7315200" y="990601"/>
            <a:ext cx="8382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8444" name="Text Box 20"/>
          <p:cNvSpPr txBox="1">
            <a:spLocks noChangeArrowheads="1"/>
          </p:cNvSpPr>
          <p:nvPr/>
        </p:nvSpPr>
        <p:spPr bwMode="auto">
          <a:xfrm>
            <a:off x="3505200" y="3124201"/>
            <a:ext cx="12954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t>URETER</a:t>
            </a:r>
          </a:p>
        </p:txBody>
      </p:sp>
      <p:grpSp>
        <p:nvGrpSpPr>
          <p:cNvPr id="18445" name="Group 2"/>
          <p:cNvGrpSpPr>
            <a:grpSpLocks/>
          </p:cNvGrpSpPr>
          <p:nvPr/>
        </p:nvGrpSpPr>
        <p:grpSpPr bwMode="auto">
          <a:xfrm>
            <a:off x="677456" y="81727"/>
            <a:ext cx="4387850" cy="6705600"/>
            <a:chOff x="1853764" y="152400"/>
            <a:chExt cx="4993727" cy="6705600"/>
          </a:xfrm>
        </p:grpSpPr>
        <p:pic>
          <p:nvPicPr>
            <p:cNvPr id="18450" name="Picture 5" descr="uris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04800"/>
              <a:ext cx="470535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1" name="Text Box 8"/>
            <p:cNvSpPr txBox="1">
              <a:spLocks noChangeArrowheads="1"/>
            </p:cNvSpPr>
            <p:nvPr/>
          </p:nvSpPr>
          <p:spPr bwMode="auto">
            <a:xfrm>
              <a:off x="1944413" y="182562"/>
              <a:ext cx="1501665"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t>RENAL  ARTERY</a:t>
              </a:r>
            </a:p>
          </p:txBody>
        </p:sp>
        <p:sp>
          <p:nvSpPr>
            <p:cNvPr id="18452" name="Text Box 14"/>
            <p:cNvSpPr txBox="1">
              <a:spLocks noChangeArrowheads="1"/>
            </p:cNvSpPr>
            <p:nvPr/>
          </p:nvSpPr>
          <p:spPr bwMode="auto">
            <a:xfrm>
              <a:off x="2362200" y="3048000"/>
              <a:ext cx="8382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8453" name="Text Box 18"/>
            <p:cNvSpPr txBox="1">
              <a:spLocks noChangeArrowheads="1"/>
            </p:cNvSpPr>
            <p:nvPr/>
          </p:nvSpPr>
          <p:spPr bwMode="auto">
            <a:xfrm>
              <a:off x="1914196" y="6215003"/>
              <a:ext cx="1734207"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t>URETHRA</a:t>
              </a:r>
            </a:p>
          </p:txBody>
        </p:sp>
        <p:sp>
          <p:nvSpPr>
            <p:cNvPr id="18454" name="Text Box 19"/>
            <p:cNvSpPr txBox="1">
              <a:spLocks noChangeArrowheads="1"/>
            </p:cNvSpPr>
            <p:nvPr/>
          </p:nvSpPr>
          <p:spPr bwMode="auto">
            <a:xfrm>
              <a:off x="1853764" y="5334000"/>
              <a:ext cx="1734207" cy="7078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t>URINARY BLADDER</a:t>
              </a:r>
            </a:p>
          </p:txBody>
        </p:sp>
        <p:sp>
          <p:nvSpPr>
            <p:cNvPr id="18455" name="Text Box 22"/>
            <p:cNvSpPr txBox="1">
              <a:spLocks noChangeArrowheads="1"/>
            </p:cNvSpPr>
            <p:nvPr/>
          </p:nvSpPr>
          <p:spPr bwMode="auto">
            <a:xfrm>
              <a:off x="4724400" y="152400"/>
              <a:ext cx="1219200"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t>RENAL  VEIN</a:t>
              </a:r>
            </a:p>
          </p:txBody>
        </p:sp>
        <p:sp>
          <p:nvSpPr>
            <p:cNvPr id="18456" name="Text Box 21"/>
            <p:cNvSpPr txBox="1">
              <a:spLocks noChangeArrowheads="1"/>
            </p:cNvSpPr>
            <p:nvPr/>
          </p:nvSpPr>
          <p:spPr bwMode="auto">
            <a:xfrm>
              <a:off x="5503482" y="990600"/>
              <a:ext cx="1344009"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t>KIDNEY</a:t>
              </a:r>
            </a:p>
          </p:txBody>
        </p:sp>
      </p:grpSp>
      <p:sp>
        <p:nvSpPr>
          <p:cNvPr id="18446" name="Text Box 24"/>
          <p:cNvSpPr txBox="1">
            <a:spLocks noChangeArrowheads="1"/>
          </p:cNvSpPr>
          <p:nvPr/>
        </p:nvSpPr>
        <p:spPr bwMode="auto">
          <a:xfrm>
            <a:off x="6934200" y="3810001"/>
            <a:ext cx="9906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4" name="TextBox 3"/>
          <p:cNvSpPr txBox="1">
            <a:spLocks noChangeArrowheads="1"/>
          </p:cNvSpPr>
          <p:nvPr/>
        </p:nvSpPr>
        <p:spPr bwMode="auto">
          <a:xfrm>
            <a:off x="5279731" y="296575"/>
            <a:ext cx="6798856"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u="sng" dirty="0"/>
              <a:t>The Urinary System</a:t>
            </a:r>
          </a:p>
          <a:p>
            <a:pPr eaLnBrk="1" hangingPunct="1"/>
            <a:endParaRPr lang="en-US" altLang="en-US" sz="1000" u="sng" dirty="0"/>
          </a:p>
          <a:p>
            <a:pPr eaLnBrk="1" hangingPunct="1"/>
            <a:r>
              <a:rPr lang="en-US" altLang="en-US" sz="3200" u="sng" dirty="0" smtClean="0"/>
              <a:t>Kidneys:</a:t>
            </a:r>
            <a:endParaRPr lang="en-US" altLang="en-US" sz="3200" u="sng" dirty="0"/>
          </a:p>
          <a:p>
            <a:pPr marL="457200" indent="-457200" eaLnBrk="1" hangingPunct="1">
              <a:buFont typeface="Arial" panose="020B0604020202020204" pitchFamily="34" charset="0"/>
              <a:buChar char="•"/>
            </a:pPr>
            <a:r>
              <a:rPr lang="en-US" altLang="en-US" sz="3000" dirty="0" smtClean="0"/>
              <a:t>filter </a:t>
            </a:r>
            <a:r>
              <a:rPr lang="en-US" altLang="en-US" sz="3000" dirty="0"/>
              <a:t>waste from </a:t>
            </a:r>
            <a:r>
              <a:rPr lang="en-US" altLang="en-US" sz="3000" dirty="0" smtClean="0"/>
              <a:t>blood</a:t>
            </a:r>
          </a:p>
          <a:p>
            <a:pPr marL="457200" indent="-457200" eaLnBrk="1" hangingPunct="1">
              <a:buFont typeface="Arial" panose="020B0604020202020204" pitchFamily="34" charset="0"/>
              <a:buChar char="•"/>
            </a:pPr>
            <a:r>
              <a:rPr lang="en-US" altLang="en-US" sz="3000" dirty="0"/>
              <a:t>receive blood from renal artery &amp; return blood to renal vein</a:t>
            </a:r>
          </a:p>
          <a:p>
            <a:pPr marL="457200" indent="-457200" eaLnBrk="1" hangingPunct="1">
              <a:buFont typeface="Arial" panose="020B0604020202020204" pitchFamily="34" charset="0"/>
              <a:buChar char="•"/>
            </a:pPr>
            <a:r>
              <a:rPr lang="en-US" altLang="en-US" sz="3000" dirty="0" smtClean="0"/>
              <a:t>made </a:t>
            </a:r>
            <a:r>
              <a:rPr lang="en-US" altLang="en-US" sz="3000" dirty="0"/>
              <a:t>of many </a:t>
            </a:r>
            <a:r>
              <a:rPr lang="en-US" altLang="en-US" sz="3000" dirty="0" smtClean="0"/>
              <a:t>nephrons</a:t>
            </a:r>
          </a:p>
          <a:p>
            <a:pPr marL="457200" indent="-457200" eaLnBrk="1" hangingPunct="1">
              <a:buFont typeface="Arial" panose="020B0604020202020204" pitchFamily="34" charset="0"/>
              <a:buChar char="•"/>
            </a:pPr>
            <a:r>
              <a:rPr lang="en-US" altLang="en-US" sz="3000" dirty="0" smtClean="0"/>
              <a:t>contain ~1 </a:t>
            </a:r>
            <a:r>
              <a:rPr lang="en-US" altLang="en-US" sz="3000" dirty="0"/>
              <a:t>million </a:t>
            </a:r>
            <a:r>
              <a:rPr lang="en-US" altLang="en-US" sz="3000" b="1" u="sng" dirty="0"/>
              <a:t>nephrons </a:t>
            </a:r>
            <a:r>
              <a:rPr lang="en-US" altLang="en-US" sz="3000" dirty="0"/>
              <a:t>(functional units that filter the blood to create </a:t>
            </a:r>
            <a:r>
              <a:rPr lang="en-US" altLang="en-US" sz="3000" dirty="0" smtClean="0"/>
              <a:t>urine)</a:t>
            </a:r>
          </a:p>
          <a:p>
            <a:pPr marL="457200" indent="-457200" eaLnBrk="1" hangingPunct="1">
              <a:buFont typeface="Arial" panose="020B0604020202020204" pitchFamily="34" charset="0"/>
              <a:buChar char="•"/>
            </a:pPr>
            <a:r>
              <a:rPr lang="en-US" altLang="en-US" sz="3000" dirty="0" smtClean="0"/>
              <a:t>maintain </a:t>
            </a:r>
            <a:r>
              <a:rPr lang="en-US" altLang="en-US" sz="3000" dirty="0"/>
              <a:t>balance of water, pH, salts, &amp; other </a:t>
            </a:r>
            <a:r>
              <a:rPr lang="en-US" altLang="en-US" sz="3000" dirty="0" smtClean="0"/>
              <a:t>ions</a:t>
            </a:r>
          </a:p>
          <a:p>
            <a:pPr marL="457200" indent="-457200" eaLnBrk="1" hangingPunct="1">
              <a:buFont typeface="Arial" panose="020B0604020202020204" pitchFamily="34" charset="0"/>
              <a:buChar char="•"/>
            </a:pPr>
            <a:r>
              <a:rPr lang="en-US" altLang="en-US" sz="3000" dirty="0" smtClean="0"/>
              <a:t>maintain </a:t>
            </a:r>
            <a:r>
              <a:rPr lang="en-US" altLang="en-US" sz="3000" dirty="0"/>
              <a:t>blood volume &amp; </a:t>
            </a:r>
            <a:r>
              <a:rPr lang="en-US" altLang="en-US" sz="3000" dirty="0" smtClean="0"/>
              <a:t>blood pressure</a:t>
            </a:r>
            <a:endParaRPr lang="en-US" altLang="en-US" sz="3000" u="sng" dirty="0"/>
          </a:p>
        </p:txBody>
      </p:sp>
      <p:sp>
        <p:nvSpPr>
          <p:cNvPr id="18448" name="Text Box 21"/>
          <p:cNvSpPr txBox="1">
            <a:spLocks noChangeArrowheads="1"/>
          </p:cNvSpPr>
          <p:nvPr/>
        </p:nvSpPr>
        <p:spPr bwMode="auto">
          <a:xfrm>
            <a:off x="499523" y="2983707"/>
            <a:ext cx="124936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dirty="0"/>
              <a:t>URETER</a:t>
            </a:r>
          </a:p>
        </p:txBody>
      </p:sp>
    </p:spTree>
    <p:extLst>
      <p:ext uri="{BB962C8B-B14F-4D97-AF65-F5344CB8AC3E}">
        <p14:creationId xmlns:p14="http://schemas.microsoft.com/office/powerpoint/2010/main" val="1045282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6"/>
          <p:cNvSpPr txBox="1">
            <a:spLocks noChangeArrowheads="1"/>
          </p:cNvSpPr>
          <p:nvPr/>
        </p:nvSpPr>
        <p:spPr bwMode="auto">
          <a:xfrm>
            <a:off x="3810000" y="381001"/>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8435" name="Text Box 7"/>
          <p:cNvSpPr txBox="1">
            <a:spLocks noChangeArrowheads="1"/>
          </p:cNvSpPr>
          <p:nvPr/>
        </p:nvSpPr>
        <p:spPr bwMode="auto">
          <a:xfrm>
            <a:off x="3962400" y="457201"/>
            <a:ext cx="8382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8436" name="Text Box 9"/>
          <p:cNvSpPr txBox="1">
            <a:spLocks noChangeArrowheads="1"/>
          </p:cNvSpPr>
          <p:nvPr/>
        </p:nvSpPr>
        <p:spPr bwMode="auto">
          <a:xfrm>
            <a:off x="6248400" y="381001"/>
            <a:ext cx="8382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8437" name="Text Box 10"/>
          <p:cNvSpPr txBox="1">
            <a:spLocks noChangeArrowheads="1"/>
          </p:cNvSpPr>
          <p:nvPr/>
        </p:nvSpPr>
        <p:spPr bwMode="auto">
          <a:xfrm>
            <a:off x="6400800" y="533401"/>
            <a:ext cx="8382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8438" name="Text Box 11"/>
          <p:cNvSpPr txBox="1">
            <a:spLocks noChangeArrowheads="1"/>
          </p:cNvSpPr>
          <p:nvPr/>
        </p:nvSpPr>
        <p:spPr bwMode="auto">
          <a:xfrm>
            <a:off x="6553200" y="685801"/>
            <a:ext cx="8382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8439" name="Text Box 12"/>
          <p:cNvSpPr txBox="1">
            <a:spLocks noChangeArrowheads="1"/>
          </p:cNvSpPr>
          <p:nvPr/>
        </p:nvSpPr>
        <p:spPr bwMode="auto">
          <a:xfrm>
            <a:off x="4038600" y="6248401"/>
            <a:ext cx="8382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8440" name="Text Box 13"/>
          <p:cNvSpPr txBox="1">
            <a:spLocks noChangeArrowheads="1"/>
          </p:cNvSpPr>
          <p:nvPr/>
        </p:nvSpPr>
        <p:spPr bwMode="auto">
          <a:xfrm>
            <a:off x="3962400" y="5257801"/>
            <a:ext cx="9144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8441" name="Text Box 15"/>
          <p:cNvSpPr txBox="1">
            <a:spLocks noChangeArrowheads="1"/>
          </p:cNvSpPr>
          <p:nvPr/>
        </p:nvSpPr>
        <p:spPr bwMode="auto">
          <a:xfrm>
            <a:off x="4038600" y="5638801"/>
            <a:ext cx="8382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8442" name="Text Box 16"/>
          <p:cNvSpPr txBox="1">
            <a:spLocks noChangeArrowheads="1"/>
          </p:cNvSpPr>
          <p:nvPr/>
        </p:nvSpPr>
        <p:spPr bwMode="auto">
          <a:xfrm>
            <a:off x="4038600" y="3200401"/>
            <a:ext cx="8382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8443" name="Text Box 17"/>
          <p:cNvSpPr txBox="1">
            <a:spLocks noChangeArrowheads="1"/>
          </p:cNvSpPr>
          <p:nvPr/>
        </p:nvSpPr>
        <p:spPr bwMode="auto">
          <a:xfrm>
            <a:off x="7315200" y="990601"/>
            <a:ext cx="8382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8444" name="Text Box 20"/>
          <p:cNvSpPr txBox="1">
            <a:spLocks noChangeArrowheads="1"/>
          </p:cNvSpPr>
          <p:nvPr/>
        </p:nvSpPr>
        <p:spPr bwMode="auto">
          <a:xfrm>
            <a:off x="3505200" y="3124201"/>
            <a:ext cx="12954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t>URETER</a:t>
            </a:r>
          </a:p>
        </p:txBody>
      </p:sp>
      <p:grpSp>
        <p:nvGrpSpPr>
          <p:cNvPr id="18445" name="Group 2"/>
          <p:cNvGrpSpPr>
            <a:grpSpLocks/>
          </p:cNvGrpSpPr>
          <p:nvPr/>
        </p:nvGrpSpPr>
        <p:grpSpPr bwMode="auto">
          <a:xfrm>
            <a:off x="885825" y="81727"/>
            <a:ext cx="4387850" cy="6705600"/>
            <a:chOff x="1853764" y="152400"/>
            <a:chExt cx="4993727" cy="6705600"/>
          </a:xfrm>
        </p:grpSpPr>
        <p:pic>
          <p:nvPicPr>
            <p:cNvPr id="18450" name="Picture 5" descr="uris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04800"/>
              <a:ext cx="470535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1" name="Text Box 8"/>
            <p:cNvSpPr txBox="1">
              <a:spLocks noChangeArrowheads="1"/>
            </p:cNvSpPr>
            <p:nvPr/>
          </p:nvSpPr>
          <p:spPr bwMode="auto">
            <a:xfrm>
              <a:off x="1944413" y="182562"/>
              <a:ext cx="1501665"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t>RENAL  ARTERY</a:t>
              </a:r>
            </a:p>
          </p:txBody>
        </p:sp>
        <p:sp>
          <p:nvSpPr>
            <p:cNvPr id="18452" name="Text Box 14"/>
            <p:cNvSpPr txBox="1">
              <a:spLocks noChangeArrowheads="1"/>
            </p:cNvSpPr>
            <p:nvPr/>
          </p:nvSpPr>
          <p:spPr bwMode="auto">
            <a:xfrm>
              <a:off x="2362200" y="3048000"/>
              <a:ext cx="8382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8453" name="Text Box 18"/>
            <p:cNvSpPr txBox="1">
              <a:spLocks noChangeArrowheads="1"/>
            </p:cNvSpPr>
            <p:nvPr/>
          </p:nvSpPr>
          <p:spPr bwMode="auto">
            <a:xfrm>
              <a:off x="1914196" y="6215003"/>
              <a:ext cx="1734207"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t>URETHRA</a:t>
              </a:r>
            </a:p>
          </p:txBody>
        </p:sp>
        <p:sp>
          <p:nvSpPr>
            <p:cNvPr id="18454" name="Text Box 19"/>
            <p:cNvSpPr txBox="1">
              <a:spLocks noChangeArrowheads="1"/>
            </p:cNvSpPr>
            <p:nvPr/>
          </p:nvSpPr>
          <p:spPr bwMode="auto">
            <a:xfrm>
              <a:off x="1853764" y="5334000"/>
              <a:ext cx="1734207" cy="7078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t>URINARY BLADDER</a:t>
              </a:r>
            </a:p>
          </p:txBody>
        </p:sp>
        <p:sp>
          <p:nvSpPr>
            <p:cNvPr id="18455" name="Text Box 22"/>
            <p:cNvSpPr txBox="1">
              <a:spLocks noChangeArrowheads="1"/>
            </p:cNvSpPr>
            <p:nvPr/>
          </p:nvSpPr>
          <p:spPr bwMode="auto">
            <a:xfrm>
              <a:off x="4724400" y="152400"/>
              <a:ext cx="1219200"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t>RENAL  VEIN</a:t>
              </a:r>
            </a:p>
          </p:txBody>
        </p:sp>
        <p:sp>
          <p:nvSpPr>
            <p:cNvPr id="18456" name="Text Box 21"/>
            <p:cNvSpPr txBox="1">
              <a:spLocks noChangeArrowheads="1"/>
            </p:cNvSpPr>
            <p:nvPr/>
          </p:nvSpPr>
          <p:spPr bwMode="auto">
            <a:xfrm>
              <a:off x="5503482" y="990600"/>
              <a:ext cx="1344009"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t>KIDNEY</a:t>
              </a:r>
            </a:p>
          </p:txBody>
        </p:sp>
      </p:grpSp>
      <p:sp>
        <p:nvSpPr>
          <p:cNvPr id="18446" name="Text Box 24"/>
          <p:cNvSpPr txBox="1">
            <a:spLocks noChangeArrowheads="1"/>
          </p:cNvSpPr>
          <p:nvPr/>
        </p:nvSpPr>
        <p:spPr bwMode="auto">
          <a:xfrm>
            <a:off x="6934200" y="3810001"/>
            <a:ext cx="9906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8448" name="Text Box 21"/>
          <p:cNvSpPr txBox="1">
            <a:spLocks noChangeArrowheads="1"/>
          </p:cNvSpPr>
          <p:nvPr/>
        </p:nvSpPr>
        <p:spPr bwMode="auto">
          <a:xfrm>
            <a:off x="819714" y="2977327"/>
            <a:ext cx="124936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dirty="0"/>
              <a:t>URETER</a:t>
            </a:r>
          </a:p>
        </p:txBody>
      </p:sp>
      <p:sp>
        <p:nvSpPr>
          <p:cNvPr id="5" name="TextBox 4"/>
          <p:cNvSpPr txBox="1">
            <a:spLocks noChangeArrowheads="1"/>
          </p:cNvSpPr>
          <p:nvPr/>
        </p:nvSpPr>
        <p:spPr bwMode="auto">
          <a:xfrm>
            <a:off x="5517380" y="366931"/>
            <a:ext cx="636982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u="sng" dirty="0" smtClean="0"/>
              <a:t>Ureters</a:t>
            </a:r>
            <a:r>
              <a:rPr lang="en-US" altLang="en-US" sz="3200" dirty="0" smtClean="0"/>
              <a:t> - carry </a:t>
            </a:r>
            <a:r>
              <a:rPr lang="en-US" altLang="en-US" sz="3200" dirty="0"/>
              <a:t>urine from kidney to bladder</a:t>
            </a:r>
          </a:p>
          <a:p>
            <a:pPr eaLnBrk="1" hangingPunct="1"/>
            <a:endParaRPr lang="en-US" altLang="en-US" sz="3200" u="sng" dirty="0"/>
          </a:p>
          <a:p>
            <a:pPr eaLnBrk="1" hangingPunct="1"/>
            <a:r>
              <a:rPr lang="en-US" altLang="en-US" sz="3200" u="sng" dirty="0" smtClean="0"/>
              <a:t>Bladder</a:t>
            </a:r>
            <a:r>
              <a:rPr lang="en-US" altLang="en-US" sz="3200" dirty="0" smtClean="0"/>
              <a:t> - </a:t>
            </a:r>
            <a:r>
              <a:rPr lang="en-US" altLang="en-US" sz="3200" dirty="0"/>
              <a:t>stores urine</a:t>
            </a:r>
          </a:p>
          <a:p>
            <a:pPr eaLnBrk="1" hangingPunct="1"/>
            <a:endParaRPr lang="en-US" altLang="en-US" sz="3200" u="sng" dirty="0"/>
          </a:p>
          <a:p>
            <a:pPr eaLnBrk="1" hangingPunct="1"/>
            <a:r>
              <a:rPr lang="en-US" altLang="en-US" sz="3200" u="sng" dirty="0" smtClean="0"/>
              <a:t>Urethra</a:t>
            </a:r>
            <a:r>
              <a:rPr lang="en-US" altLang="en-US" sz="3200" dirty="0" smtClean="0"/>
              <a:t> - Tube </a:t>
            </a:r>
            <a:r>
              <a:rPr lang="en-US" altLang="en-US" sz="3200" dirty="0"/>
              <a:t>through which urine </a:t>
            </a:r>
            <a:r>
              <a:rPr lang="en-US" altLang="en-US" sz="3200" dirty="0" smtClean="0"/>
              <a:t>exits </a:t>
            </a:r>
            <a:r>
              <a:rPr lang="en-US" altLang="en-US" sz="3200" dirty="0"/>
              <a:t>the body</a:t>
            </a:r>
          </a:p>
        </p:txBody>
      </p:sp>
    </p:spTree>
    <p:extLst>
      <p:ext uri="{BB962C8B-B14F-4D97-AF65-F5344CB8AC3E}">
        <p14:creationId xmlns:p14="http://schemas.microsoft.com/office/powerpoint/2010/main" val="17044839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92505" y="228601"/>
            <a:ext cx="11598442" cy="1470025"/>
          </a:xfrm>
        </p:spPr>
        <p:txBody>
          <a:bodyPr>
            <a:noAutofit/>
          </a:bodyPr>
          <a:lstStyle/>
          <a:p>
            <a:pPr eaLnBrk="1" hangingPunct="1"/>
            <a:r>
              <a:rPr lang="en-US" altLang="en-US" b="1" dirty="0">
                <a:latin typeface="+mn-lt"/>
              </a:rPr>
              <a:t>The Human </a:t>
            </a:r>
            <a:br>
              <a:rPr lang="en-US" altLang="en-US" b="1" dirty="0">
                <a:latin typeface="+mn-lt"/>
              </a:rPr>
            </a:br>
            <a:r>
              <a:rPr lang="en-US" altLang="en-US" b="1" dirty="0">
                <a:latin typeface="+mn-lt"/>
              </a:rPr>
              <a:t>Excretory System</a:t>
            </a:r>
          </a:p>
        </p:txBody>
      </p:sp>
      <p:pic>
        <p:nvPicPr>
          <p:cNvPr id="2051" name="Picture 7" descr="li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4648200"/>
            <a:ext cx="15240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9" descr="89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495801"/>
            <a:ext cx="2362200"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10"/>
          <p:cNvSpPr txBox="1">
            <a:spLocks noChangeArrowheads="1"/>
          </p:cNvSpPr>
          <p:nvPr/>
        </p:nvSpPr>
        <p:spPr bwMode="auto">
          <a:xfrm>
            <a:off x="6172200" y="4953001"/>
            <a:ext cx="685800" cy="1192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p:txBody>
      </p:sp>
      <p:pic>
        <p:nvPicPr>
          <p:cNvPr id="2054" name="Picture 12" descr="kidn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590800"/>
            <a:ext cx="144145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4" descr="lung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2438400"/>
            <a:ext cx="1924050"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Line 15"/>
          <p:cNvSpPr>
            <a:spLocks noChangeShapeType="1"/>
          </p:cNvSpPr>
          <p:nvPr/>
        </p:nvSpPr>
        <p:spPr bwMode="auto">
          <a:xfrm flipH="1">
            <a:off x="2743200" y="1828800"/>
            <a:ext cx="1371600" cy="2667000"/>
          </a:xfrm>
          <a:prstGeom prst="line">
            <a:avLst/>
          </a:prstGeom>
          <a:noFill/>
          <a:ln w="317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7" name="Line 16"/>
          <p:cNvSpPr>
            <a:spLocks noChangeShapeType="1"/>
          </p:cNvSpPr>
          <p:nvPr/>
        </p:nvSpPr>
        <p:spPr bwMode="auto">
          <a:xfrm flipH="1">
            <a:off x="5105400" y="1905000"/>
            <a:ext cx="0" cy="609600"/>
          </a:xfrm>
          <a:prstGeom prst="line">
            <a:avLst/>
          </a:prstGeom>
          <a:noFill/>
          <a:ln w="317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 name="Line 17"/>
          <p:cNvSpPr>
            <a:spLocks noChangeShapeType="1"/>
          </p:cNvSpPr>
          <p:nvPr/>
        </p:nvSpPr>
        <p:spPr bwMode="auto">
          <a:xfrm>
            <a:off x="6400800" y="1828800"/>
            <a:ext cx="990600" cy="2819400"/>
          </a:xfrm>
          <a:prstGeom prst="line">
            <a:avLst/>
          </a:prstGeom>
          <a:noFill/>
          <a:ln w="317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9" name="Line 18"/>
          <p:cNvSpPr>
            <a:spLocks noChangeShapeType="1"/>
          </p:cNvSpPr>
          <p:nvPr/>
        </p:nvSpPr>
        <p:spPr bwMode="auto">
          <a:xfrm>
            <a:off x="7772400" y="1752600"/>
            <a:ext cx="457200" cy="914400"/>
          </a:xfrm>
          <a:prstGeom prst="line">
            <a:avLst/>
          </a:prstGeom>
          <a:noFill/>
          <a:ln w="317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7" name="Text Box 19"/>
          <p:cNvSpPr txBox="1">
            <a:spLocks noChangeArrowheads="1"/>
          </p:cNvSpPr>
          <p:nvPr/>
        </p:nvSpPr>
        <p:spPr bwMode="auto">
          <a:xfrm>
            <a:off x="1905000" y="6096001"/>
            <a:ext cx="167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a:t>LIVER</a:t>
            </a:r>
          </a:p>
        </p:txBody>
      </p:sp>
      <p:sp>
        <p:nvSpPr>
          <p:cNvPr id="2068" name="Text Box 20"/>
          <p:cNvSpPr txBox="1">
            <a:spLocks noChangeArrowheads="1"/>
          </p:cNvSpPr>
          <p:nvPr/>
        </p:nvSpPr>
        <p:spPr bwMode="auto">
          <a:xfrm>
            <a:off x="8686800" y="4343401"/>
            <a:ext cx="167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t>LUNGS</a:t>
            </a:r>
          </a:p>
        </p:txBody>
      </p:sp>
      <p:sp>
        <p:nvSpPr>
          <p:cNvPr id="2069" name="Text Box 21"/>
          <p:cNvSpPr txBox="1">
            <a:spLocks noChangeArrowheads="1"/>
          </p:cNvSpPr>
          <p:nvPr/>
        </p:nvSpPr>
        <p:spPr bwMode="auto">
          <a:xfrm>
            <a:off x="6858000" y="6172201"/>
            <a:ext cx="1828800"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t>SKIN</a:t>
            </a:r>
          </a:p>
        </p:txBody>
      </p:sp>
      <p:sp>
        <p:nvSpPr>
          <p:cNvPr id="2070" name="Text Box 22"/>
          <p:cNvSpPr txBox="1">
            <a:spLocks noChangeArrowheads="1"/>
          </p:cNvSpPr>
          <p:nvPr/>
        </p:nvSpPr>
        <p:spPr bwMode="auto">
          <a:xfrm>
            <a:off x="4038600" y="4648201"/>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a:t>KIDNEYS</a:t>
            </a:r>
          </a:p>
        </p:txBody>
      </p:sp>
    </p:spTree>
    <p:extLst>
      <p:ext uri="{BB962C8B-B14F-4D97-AF65-F5344CB8AC3E}">
        <p14:creationId xmlns:p14="http://schemas.microsoft.com/office/powerpoint/2010/main" val="4152815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67"/>
                                        </p:tgtEl>
                                        <p:attrNameLst>
                                          <p:attrName>style.visibility</p:attrName>
                                        </p:attrNameLst>
                                      </p:cBhvr>
                                      <p:to>
                                        <p:strVal val="visible"/>
                                      </p:to>
                                    </p:set>
                                    <p:animEffect transition="in" filter="blinds(horizontal)">
                                      <p:cBhvr>
                                        <p:cTn id="7" dur="500"/>
                                        <p:tgtEl>
                                          <p:spTgt spid="20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70"/>
                                        </p:tgtEl>
                                        <p:attrNameLst>
                                          <p:attrName>style.visibility</p:attrName>
                                        </p:attrNameLst>
                                      </p:cBhvr>
                                      <p:to>
                                        <p:strVal val="visible"/>
                                      </p:to>
                                    </p:set>
                                    <p:animEffect transition="in" filter="checkerboard(across)">
                                      <p:cBhvr>
                                        <p:cTn id="12" dur="500"/>
                                        <p:tgtEl>
                                          <p:spTgt spid="20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069"/>
                                        </p:tgtEl>
                                        <p:attrNameLst>
                                          <p:attrName>style.visibility</p:attrName>
                                        </p:attrNameLst>
                                      </p:cBhvr>
                                      <p:to>
                                        <p:strVal val="visible"/>
                                      </p:to>
                                    </p:set>
                                    <p:animEffect transition="in" filter="diamond(in)">
                                      <p:cBhvr>
                                        <p:cTn id="17" dur="2000"/>
                                        <p:tgtEl>
                                          <p:spTgt spid="20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068"/>
                                        </p:tgtEl>
                                        <p:attrNameLst>
                                          <p:attrName>style.visibility</p:attrName>
                                        </p:attrNameLst>
                                      </p:cBhvr>
                                      <p:to>
                                        <p:strVal val="visible"/>
                                      </p:to>
                                    </p:set>
                                    <p:animEffect transition="in" filter="diamond(in)">
                                      <p:cBhvr>
                                        <p:cTn id="22" dur="2000"/>
                                        <p:tgtEl>
                                          <p:spTgt spid="2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p:bldP spid="2068" grpId="0"/>
      <p:bldP spid="2069" grpId="0" animBg="1"/>
      <p:bldP spid="207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descr="kidney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048" y="0"/>
            <a:ext cx="11430001" cy="683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p:cNvSpPr>
            <a:spLocks noGrp="1" noChangeArrowheads="1"/>
          </p:cNvSpPr>
          <p:nvPr>
            <p:ph type="title"/>
          </p:nvPr>
        </p:nvSpPr>
        <p:spPr>
          <a:xfrm>
            <a:off x="-571944" y="0"/>
            <a:ext cx="8229600" cy="914400"/>
          </a:xfrm>
          <a:solidFill>
            <a:schemeClr val="bg1"/>
          </a:solidFill>
        </p:spPr>
        <p:txBody>
          <a:bodyPr>
            <a:normAutofit/>
          </a:bodyPr>
          <a:lstStyle/>
          <a:p>
            <a:pPr algn="ctr" eaLnBrk="1" hangingPunct="1"/>
            <a:r>
              <a:rPr lang="en-US" altLang="en-US" b="1" dirty="0">
                <a:latin typeface="+mn-lt"/>
              </a:rPr>
              <a:t>Kidney (Cross Section)</a:t>
            </a:r>
          </a:p>
        </p:txBody>
      </p:sp>
      <p:sp>
        <p:nvSpPr>
          <p:cNvPr id="21509" name="Text Box 9"/>
          <p:cNvSpPr txBox="1">
            <a:spLocks noChangeArrowheads="1"/>
          </p:cNvSpPr>
          <p:nvPr/>
        </p:nvSpPr>
        <p:spPr bwMode="auto">
          <a:xfrm>
            <a:off x="8839200" y="3200401"/>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01386" name="Line 10"/>
          <p:cNvSpPr>
            <a:spLocks noChangeShapeType="1"/>
          </p:cNvSpPr>
          <p:nvPr/>
        </p:nvSpPr>
        <p:spPr bwMode="auto">
          <a:xfrm>
            <a:off x="4697870" y="4770119"/>
            <a:ext cx="99908" cy="1145259"/>
          </a:xfrm>
          <a:prstGeom prst="line">
            <a:avLst/>
          </a:prstGeom>
          <a:noFill/>
          <a:ln w="317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396" name="Text Box 20"/>
          <p:cNvSpPr txBox="1">
            <a:spLocks noChangeArrowheads="1"/>
          </p:cNvSpPr>
          <p:nvPr/>
        </p:nvSpPr>
        <p:spPr bwMode="auto">
          <a:xfrm>
            <a:off x="3815643" y="5805274"/>
            <a:ext cx="276577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dirty="0" smtClean="0"/>
              <a:t>Transports </a:t>
            </a:r>
            <a:r>
              <a:rPr lang="en-US" altLang="en-US" sz="2800" dirty="0"/>
              <a:t>urine to </a:t>
            </a:r>
            <a:r>
              <a:rPr lang="en-US" altLang="en-US" sz="2800" dirty="0" smtClean="0"/>
              <a:t>bladder</a:t>
            </a:r>
            <a:endParaRPr lang="en-US" altLang="en-US" sz="2800" dirty="0"/>
          </a:p>
        </p:txBody>
      </p:sp>
      <p:sp>
        <p:nvSpPr>
          <p:cNvPr id="8" name="TextBox 7"/>
          <p:cNvSpPr txBox="1"/>
          <p:nvPr/>
        </p:nvSpPr>
        <p:spPr>
          <a:xfrm>
            <a:off x="0" y="1548887"/>
            <a:ext cx="713983" cy="707886"/>
          </a:xfrm>
          <a:prstGeom prst="rect">
            <a:avLst/>
          </a:prstGeom>
          <a:noFill/>
        </p:spPr>
        <p:txBody>
          <a:bodyPr wrap="square" rtlCol="0">
            <a:spAutoFit/>
          </a:bodyPr>
          <a:lstStyle/>
          <a:p>
            <a:pPr algn="ctr"/>
            <a:r>
              <a:rPr lang="en-US" sz="4000" b="1" dirty="0" smtClean="0">
                <a:solidFill>
                  <a:srgbClr val="FF0000"/>
                </a:solidFill>
              </a:rPr>
              <a:t>2.</a:t>
            </a:r>
            <a:endParaRPr lang="en-US" sz="4000" b="1" dirty="0">
              <a:solidFill>
                <a:srgbClr val="FF0000"/>
              </a:solidFill>
            </a:endParaRPr>
          </a:p>
        </p:txBody>
      </p:sp>
      <p:sp>
        <p:nvSpPr>
          <p:cNvPr id="15" name="TextBox 14"/>
          <p:cNvSpPr txBox="1"/>
          <p:nvPr/>
        </p:nvSpPr>
        <p:spPr>
          <a:xfrm>
            <a:off x="-86522" y="3242915"/>
            <a:ext cx="713983" cy="707886"/>
          </a:xfrm>
          <a:prstGeom prst="rect">
            <a:avLst/>
          </a:prstGeom>
          <a:noFill/>
        </p:spPr>
        <p:txBody>
          <a:bodyPr wrap="square" rtlCol="0">
            <a:spAutoFit/>
          </a:bodyPr>
          <a:lstStyle/>
          <a:p>
            <a:pPr algn="ctr"/>
            <a:r>
              <a:rPr lang="en-US" sz="4000" b="1" dirty="0" smtClean="0">
                <a:solidFill>
                  <a:srgbClr val="FF0000"/>
                </a:solidFill>
              </a:rPr>
              <a:t>1.</a:t>
            </a:r>
            <a:endParaRPr lang="en-US" sz="4000" b="1" dirty="0">
              <a:solidFill>
                <a:srgbClr val="FF0000"/>
              </a:solidFill>
            </a:endParaRPr>
          </a:p>
        </p:txBody>
      </p:sp>
      <p:sp>
        <p:nvSpPr>
          <p:cNvPr id="16" name="TextBox 15"/>
          <p:cNvSpPr txBox="1"/>
          <p:nvPr/>
        </p:nvSpPr>
        <p:spPr>
          <a:xfrm>
            <a:off x="4639209" y="2256773"/>
            <a:ext cx="713983" cy="707886"/>
          </a:xfrm>
          <a:prstGeom prst="rect">
            <a:avLst/>
          </a:prstGeom>
          <a:noFill/>
        </p:spPr>
        <p:txBody>
          <a:bodyPr wrap="square" rtlCol="0">
            <a:spAutoFit/>
          </a:bodyPr>
          <a:lstStyle/>
          <a:p>
            <a:pPr algn="ctr"/>
            <a:r>
              <a:rPr lang="en-US" sz="4000" b="1" dirty="0" smtClean="0">
                <a:solidFill>
                  <a:srgbClr val="FF0000"/>
                </a:solidFill>
              </a:rPr>
              <a:t>3.</a:t>
            </a:r>
            <a:endParaRPr lang="en-US" sz="4000" b="1" dirty="0">
              <a:solidFill>
                <a:srgbClr val="FF0000"/>
              </a:solidFill>
            </a:endParaRPr>
          </a:p>
        </p:txBody>
      </p:sp>
      <p:sp>
        <p:nvSpPr>
          <p:cNvPr id="17" name="TextBox 16"/>
          <p:cNvSpPr txBox="1"/>
          <p:nvPr/>
        </p:nvSpPr>
        <p:spPr>
          <a:xfrm>
            <a:off x="5143944" y="3815104"/>
            <a:ext cx="713983" cy="707886"/>
          </a:xfrm>
          <a:prstGeom prst="rect">
            <a:avLst/>
          </a:prstGeom>
          <a:noFill/>
        </p:spPr>
        <p:txBody>
          <a:bodyPr wrap="square" rtlCol="0">
            <a:spAutoFit/>
          </a:bodyPr>
          <a:lstStyle/>
          <a:p>
            <a:pPr algn="ctr"/>
            <a:r>
              <a:rPr lang="en-US" sz="4000" b="1" dirty="0" smtClean="0">
                <a:solidFill>
                  <a:srgbClr val="FF0000"/>
                </a:solidFill>
              </a:rPr>
              <a:t>4.</a:t>
            </a:r>
            <a:endParaRPr lang="en-US" sz="4000" b="1" dirty="0">
              <a:solidFill>
                <a:srgbClr val="FF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1422" y="-33868"/>
            <a:ext cx="5389738" cy="6793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360356" y="361244"/>
            <a:ext cx="2652888" cy="584775"/>
          </a:xfrm>
          <a:prstGeom prst="rect">
            <a:avLst/>
          </a:prstGeom>
          <a:noFill/>
        </p:spPr>
        <p:txBody>
          <a:bodyPr wrap="square" rtlCol="0">
            <a:spAutoFit/>
          </a:bodyPr>
          <a:lstStyle/>
          <a:p>
            <a:r>
              <a:rPr lang="en-US" sz="3200" b="1" dirty="0" smtClean="0">
                <a:solidFill>
                  <a:srgbClr val="FF0000"/>
                </a:solidFill>
              </a:rPr>
              <a:t>Cortex</a:t>
            </a:r>
            <a:endParaRPr lang="en-US" sz="2800" b="1" dirty="0">
              <a:solidFill>
                <a:srgbClr val="FF0000"/>
              </a:solidFill>
            </a:endParaRPr>
          </a:p>
        </p:txBody>
      </p:sp>
      <p:sp>
        <p:nvSpPr>
          <p:cNvPr id="14" name="TextBox 13"/>
          <p:cNvSpPr txBox="1"/>
          <p:nvPr/>
        </p:nvSpPr>
        <p:spPr>
          <a:xfrm>
            <a:off x="7360356" y="1895591"/>
            <a:ext cx="2652888" cy="584775"/>
          </a:xfrm>
          <a:prstGeom prst="rect">
            <a:avLst/>
          </a:prstGeom>
          <a:noFill/>
        </p:spPr>
        <p:txBody>
          <a:bodyPr wrap="square" rtlCol="0">
            <a:spAutoFit/>
          </a:bodyPr>
          <a:lstStyle/>
          <a:p>
            <a:r>
              <a:rPr lang="en-US" sz="3200" b="1" dirty="0" smtClean="0">
                <a:solidFill>
                  <a:srgbClr val="FF0000"/>
                </a:solidFill>
              </a:rPr>
              <a:t>Medulla</a:t>
            </a:r>
            <a:endParaRPr lang="en-US" sz="2800" b="1" dirty="0">
              <a:solidFill>
                <a:srgbClr val="FF0000"/>
              </a:solidFill>
            </a:endParaRPr>
          </a:p>
        </p:txBody>
      </p:sp>
      <p:sp>
        <p:nvSpPr>
          <p:cNvPr id="18" name="TextBox 17"/>
          <p:cNvSpPr txBox="1"/>
          <p:nvPr/>
        </p:nvSpPr>
        <p:spPr>
          <a:xfrm>
            <a:off x="7309557" y="3941612"/>
            <a:ext cx="2652888" cy="584775"/>
          </a:xfrm>
          <a:prstGeom prst="rect">
            <a:avLst/>
          </a:prstGeom>
          <a:noFill/>
        </p:spPr>
        <p:txBody>
          <a:bodyPr wrap="square" rtlCol="0">
            <a:spAutoFit/>
          </a:bodyPr>
          <a:lstStyle/>
          <a:p>
            <a:r>
              <a:rPr lang="en-US" sz="3200" b="1" dirty="0" smtClean="0">
                <a:solidFill>
                  <a:srgbClr val="FF0000"/>
                </a:solidFill>
              </a:rPr>
              <a:t>Pelvis</a:t>
            </a:r>
            <a:endParaRPr lang="en-US" sz="2800" b="1" dirty="0">
              <a:solidFill>
                <a:srgbClr val="FF0000"/>
              </a:solidFill>
            </a:endParaRPr>
          </a:p>
        </p:txBody>
      </p:sp>
      <p:sp>
        <p:nvSpPr>
          <p:cNvPr id="19" name="TextBox 18"/>
          <p:cNvSpPr txBox="1"/>
          <p:nvPr/>
        </p:nvSpPr>
        <p:spPr>
          <a:xfrm>
            <a:off x="7846272" y="5830638"/>
            <a:ext cx="1430019" cy="584775"/>
          </a:xfrm>
          <a:prstGeom prst="rect">
            <a:avLst/>
          </a:prstGeom>
          <a:noFill/>
        </p:spPr>
        <p:txBody>
          <a:bodyPr wrap="square" rtlCol="0">
            <a:spAutoFit/>
          </a:bodyPr>
          <a:lstStyle/>
          <a:p>
            <a:r>
              <a:rPr lang="en-US" sz="3200" b="1" dirty="0" smtClean="0">
                <a:solidFill>
                  <a:srgbClr val="FF0000"/>
                </a:solidFill>
              </a:rPr>
              <a:t>Ureter</a:t>
            </a:r>
            <a:endParaRPr lang="en-US" sz="2800" b="1" dirty="0">
              <a:solidFill>
                <a:srgbClr val="FF0000"/>
              </a:solidFill>
            </a:endParaRPr>
          </a:p>
        </p:txBody>
      </p:sp>
    </p:spTree>
    <p:extLst>
      <p:ext uri="{BB962C8B-B14F-4D97-AF65-F5344CB8AC3E}">
        <p14:creationId xmlns:p14="http://schemas.microsoft.com/office/powerpoint/2010/main" val="349494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1386"/>
                                        </p:tgtEl>
                                        <p:attrNameLst>
                                          <p:attrName>style.visibility</p:attrName>
                                        </p:attrNameLst>
                                      </p:cBhvr>
                                      <p:to>
                                        <p:strVal val="visible"/>
                                      </p:to>
                                    </p:set>
                                    <p:animEffect transition="in" filter="blinds(horizontal)">
                                      <p:cBhvr>
                                        <p:cTn id="7" dur="500"/>
                                        <p:tgtEl>
                                          <p:spTgt spid="10138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1396"/>
                                        </p:tgtEl>
                                        <p:attrNameLst>
                                          <p:attrName>style.visibility</p:attrName>
                                        </p:attrNameLst>
                                      </p:cBhvr>
                                      <p:to>
                                        <p:strVal val="visible"/>
                                      </p:to>
                                    </p:set>
                                    <p:animEffect transition="in" filter="box(in)">
                                      <p:cBhvr>
                                        <p:cTn id="10" dur="500"/>
                                        <p:tgtEl>
                                          <p:spTgt spid="10139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down)">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6" grpId="0" animBg="1"/>
      <p:bldP spid="101396" grpId="0"/>
      <p:bldP spid="8" grpId="0"/>
      <p:bldP spid="15" grpId="0"/>
      <p:bldP spid="16" grpId="0"/>
      <p:bldP spid="17" grpId="0"/>
      <p:bldP spid="2" grpId="0"/>
      <p:bldP spid="14"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5" descr="kidney-wo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656" y="0"/>
            <a:ext cx="8668384"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15048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kidney_functio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563880"/>
            <a:ext cx="5833745" cy="5833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Line 6"/>
          <p:cNvSpPr>
            <a:spLocks noChangeShapeType="1"/>
          </p:cNvSpPr>
          <p:nvPr/>
        </p:nvSpPr>
        <p:spPr bwMode="auto">
          <a:xfrm flipH="1">
            <a:off x="2497772" y="5757327"/>
            <a:ext cx="990600" cy="457200"/>
          </a:xfrm>
          <a:prstGeom prst="line">
            <a:avLst/>
          </a:prstGeom>
          <a:noFill/>
          <a:ln w="317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6" name="Text Box 7"/>
          <p:cNvSpPr txBox="1">
            <a:spLocks noChangeArrowheads="1"/>
          </p:cNvSpPr>
          <p:nvPr/>
        </p:nvSpPr>
        <p:spPr bwMode="auto">
          <a:xfrm>
            <a:off x="838200" y="5651321"/>
            <a:ext cx="1981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dirty="0"/>
              <a:t>Loop of Henle</a:t>
            </a:r>
          </a:p>
        </p:txBody>
      </p:sp>
      <p:sp>
        <p:nvSpPr>
          <p:cNvPr id="105480" name="Text Box 8"/>
          <p:cNvSpPr txBox="1">
            <a:spLocks noChangeArrowheads="1"/>
          </p:cNvSpPr>
          <p:nvPr/>
        </p:nvSpPr>
        <p:spPr bwMode="auto">
          <a:xfrm>
            <a:off x="425450" y="5651322"/>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dirty="0"/>
              <a:t>3)</a:t>
            </a:r>
          </a:p>
        </p:txBody>
      </p:sp>
      <p:sp>
        <p:nvSpPr>
          <p:cNvPr id="105481" name="Text Box 9"/>
          <p:cNvSpPr txBox="1">
            <a:spLocks noChangeArrowheads="1"/>
          </p:cNvSpPr>
          <p:nvPr/>
        </p:nvSpPr>
        <p:spPr bwMode="auto">
          <a:xfrm>
            <a:off x="38100" y="1525795"/>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dirty="0"/>
              <a:t>1)</a:t>
            </a:r>
          </a:p>
        </p:txBody>
      </p:sp>
      <p:sp>
        <p:nvSpPr>
          <p:cNvPr id="105482" name="Text Box 10"/>
          <p:cNvSpPr txBox="1">
            <a:spLocks noChangeArrowheads="1"/>
          </p:cNvSpPr>
          <p:nvPr/>
        </p:nvSpPr>
        <p:spPr bwMode="auto">
          <a:xfrm>
            <a:off x="4556760" y="211524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dirty="0"/>
              <a:t>4)</a:t>
            </a:r>
          </a:p>
        </p:txBody>
      </p:sp>
      <p:sp>
        <p:nvSpPr>
          <p:cNvPr id="105483" name="Text Box 11"/>
          <p:cNvSpPr txBox="1">
            <a:spLocks noChangeArrowheads="1"/>
          </p:cNvSpPr>
          <p:nvPr/>
        </p:nvSpPr>
        <p:spPr bwMode="auto">
          <a:xfrm>
            <a:off x="247651" y="442804"/>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dirty="0"/>
              <a:t>2)</a:t>
            </a:r>
          </a:p>
        </p:txBody>
      </p:sp>
      <p:sp>
        <p:nvSpPr>
          <p:cNvPr id="2" name="Rectangle 1"/>
          <p:cNvSpPr/>
          <p:nvPr/>
        </p:nvSpPr>
        <p:spPr>
          <a:xfrm>
            <a:off x="752158" y="535603"/>
            <a:ext cx="1203960" cy="658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457200" y="1647488"/>
            <a:ext cx="1371600" cy="366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4167505" y="2727676"/>
            <a:ext cx="1295400" cy="6424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898525" y="5698945"/>
            <a:ext cx="1737995" cy="819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6316980" y="2"/>
            <a:ext cx="6095999" cy="6740307"/>
          </a:xfrm>
          <a:prstGeom prst="rect">
            <a:avLst/>
          </a:prstGeom>
        </p:spPr>
        <p:txBody>
          <a:bodyPr wrap="square">
            <a:spAutoFit/>
          </a:bodyPr>
          <a:lstStyle/>
          <a:p>
            <a:pPr marL="470535" marR="0" indent="-470535">
              <a:lnSpc>
                <a:spcPct val="150000"/>
              </a:lnSpc>
              <a:spcBef>
                <a:spcPts val="0"/>
              </a:spcBef>
              <a:spcAft>
                <a:spcPts val="0"/>
              </a:spcAft>
            </a:pPr>
            <a:r>
              <a:rPr lang="en-US" b="1" dirty="0" smtClean="0">
                <a:effectLst/>
                <a:latin typeface="Arial" panose="020B0604020202020204" pitchFamily="34" charset="0"/>
                <a:ea typeface="Times New Roman" panose="02020603050405020304" pitchFamily="18" charset="0"/>
                <a:cs typeface="Arial" panose="020B0604020202020204" pitchFamily="34" charset="0"/>
              </a:rPr>
              <a:t>_________________:  cluster of capillaries where blood enters the kidneys</a:t>
            </a:r>
            <a:endParaRPr lang="en-US" sz="1600" b="1" dirty="0" smtClean="0">
              <a:effectLst/>
              <a:latin typeface="Times New Roman" panose="02020603050405020304" pitchFamily="18" charset="0"/>
              <a:ea typeface="Times New Roman" panose="02020603050405020304" pitchFamily="18" charset="0"/>
              <a:cs typeface="Arial" panose="020B0604020202020204" pitchFamily="34" charset="0"/>
            </a:endParaRPr>
          </a:p>
          <a:p>
            <a:pPr marL="1013460" marR="0" indent="-1013460">
              <a:lnSpc>
                <a:spcPct val="150000"/>
              </a:lnSpc>
              <a:spcBef>
                <a:spcPts val="0"/>
              </a:spcBef>
              <a:spcAft>
                <a:spcPts val="0"/>
              </a:spcAft>
            </a:pPr>
            <a:r>
              <a:rPr lang="en-US" b="1" dirty="0" smtClean="0">
                <a:effectLst/>
                <a:latin typeface="Arial" panose="020B0604020202020204" pitchFamily="34" charset="0"/>
                <a:ea typeface="Times New Roman" panose="02020603050405020304" pitchFamily="18" charset="0"/>
                <a:cs typeface="Arial" panose="020B0604020202020204" pitchFamily="34" charset="0"/>
              </a:rPr>
              <a:t> </a:t>
            </a:r>
            <a:endParaRPr lang="en-US" sz="1600" b="1" dirty="0" smtClean="0">
              <a:effectLst/>
              <a:latin typeface="Times New Roman" panose="02020603050405020304" pitchFamily="18" charset="0"/>
              <a:ea typeface="Times New Roman" panose="02020603050405020304" pitchFamily="18" charset="0"/>
              <a:cs typeface="Arial" panose="020B0604020202020204" pitchFamily="34" charset="0"/>
            </a:endParaRPr>
          </a:p>
          <a:p>
            <a:pPr marL="470535" marR="0" indent="-470535">
              <a:lnSpc>
                <a:spcPct val="150000"/>
              </a:lnSpc>
              <a:spcBef>
                <a:spcPts val="0"/>
              </a:spcBef>
              <a:spcAft>
                <a:spcPts val="0"/>
              </a:spcAft>
            </a:pPr>
            <a:r>
              <a:rPr lang="en-US" b="1" dirty="0" smtClean="0">
                <a:effectLst/>
                <a:latin typeface="Arial" panose="020B0604020202020204" pitchFamily="34" charset="0"/>
                <a:ea typeface="Times New Roman" panose="02020603050405020304" pitchFamily="18" charset="0"/>
                <a:cs typeface="Arial" panose="020B0604020202020204" pitchFamily="34" charset="0"/>
              </a:rPr>
              <a:t>______________  ____________:  “C” shaped structure surrounding each glomerulus.  It is here that materials such as urea, salts, water, glucose, &amp; others (known as the filtrate) pass from the blood into the nephron.</a:t>
            </a:r>
            <a:endParaRPr lang="en-US" sz="1600" b="1" dirty="0" smtClean="0">
              <a:effectLst/>
              <a:latin typeface="Times New Roman" panose="02020603050405020304" pitchFamily="18" charset="0"/>
              <a:ea typeface="Times New Roman" panose="02020603050405020304" pitchFamily="18" charset="0"/>
              <a:cs typeface="Arial" panose="020B0604020202020204" pitchFamily="34" charset="0"/>
            </a:endParaRPr>
          </a:p>
          <a:p>
            <a:pPr marL="470535" marR="0" indent="-470535">
              <a:lnSpc>
                <a:spcPct val="150000"/>
              </a:lnSpc>
              <a:spcBef>
                <a:spcPts val="0"/>
              </a:spcBef>
              <a:spcAft>
                <a:spcPts val="0"/>
              </a:spcAft>
            </a:pPr>
            <a:r>
              <a:rPr lang="en-US" b="1" dirty="0" smtClean="0">
                <a:effectLst/>
                <a:latin typeface="Arial" panose="020B0604020202020204" pitchFamily="34" charset="0"/>
                <a:ea typeface="Times New Roman" panose="02020603050405020304" pitchFamily="18" charset="0"/>
                <a:cs typeface="Arial" panose="020B0604020202020204" pitchFamily="34" charset="0"/>
              </a:rPr>
              <a:t> </a:t>
            </a:r>
            <a:endParaRPr lang="en-US" sz="1600" b="1" dirty="0" smtClean="0">
              <a:effectLst/>
              <a:latin typeface="Times New Roman" panose="02020603050405020304" pitchFamily="18" charset="0"/>
              <a:ea typeface="Times New Roman" panose="02020603050405020304" pitchFamily="18" charset="0"/>
              <a:cs typeface="Arial" panose="020B0604020202020204" pitchFamily="34" charset="0"/>
            </a:endParaRPr>
          </a:p>
          <a:p>
            <a:pPr marL="470535" marR="0" indent="-470535">
              <a:lnSpc>
                <a:spcPct val="150000"/>
              </a:lnSpc>
              <a:spcBef>
                <a:spcPts val="0"/>
              </a:spcBef>
              <a:spcAft>
                <a:spcPts val="0"/>
              </a:spcAft>
            </a:pPr>
            <a:r>
              <a:rPr lang="en-US" b="1" dirty="0" smtClean="0">
                <a:effectLst/>
                <a:latin typeface="Arial" panose="020B0604020202020204" pitchFamily="34" charset="0"/>
                <a:ea typeface="Times New Roman" panose="02020603050405020304" pitchFamily="18" charset="0"/>
                <a:cs typeface="Arial" panose="020B0604020202020204" pitchFamily="34" charset="0"/>
              </a:rPr>
              <a:t>__________  ___  __________:  As the filtrate travels through this tubule, useful substances are reabsorbed into the surrounding capillaries</a:t>
            </a:r>
            <a:endParaRPr lang="en-US" sz="1600" b="1" dirty="0" smtClean="0">
              <a:effectLst/>
              <a:latin typeface="Times New Roman" panose="02020603050405020304" pitchFamily="18" charset="0"/>
              <a:ea typeface="Times New Roman" panose="02020603050405020304" pitchFamily="18" charset="0"/>
              <a:cs typeface="Arial" panose="020B0604020202020204" pitchFamily="34" charset="0"/>
            </a:endParaRPr>
          </a:p>
          <a:p>
            <a:pPr marL="470535" marR="0" indent="-470535">
              <a:lnSpc>
                <a:spcPct val="150000"/>
              </a:lnSpc>
              <a:spcBef>
                <a:spcPts val="0"/>
              </a:spcBef>
              <a:spcAft>
                <a:spcPts val="0"/>
              </a:spcAft>
            </a:pPr>
            <a:r>
              <a:rPr lang="en-US" b="1" dirty="0" smtClean="0">
                <a:effectLst/>
                <a:latin typeface="Arial" panose="020B0604020202020204" pitchFamily="34" charset="0"/>
                <a:ea typeface="Times New Roman" panose="02020603050405020304" pitchFamily="18" charset="0"/>
                <a:cs typeface="Arial" panose="020B0604020202020204" pitchFamily="34" charset="0"/>
              </a:rPr>
              <a:t> </a:t>
            </a:r>
            <a:endParaRPr lang="en-US" sz="1100" b="1" dirty="0" smtClean="0">
              <a:effectLst/>
              <a:latin typeface="Times New Roman" panose="02020603050405020304" pitchFamily="18" charset="0"/>
              <a:ea typeface="Times New Roman" panose="02020603050405020304" pitchFamily="18" charset="0"/>
              <a:cs typeface="Arial" panose="020B0604020202020204" pitchFamily="34" charset="0"/>
            </a:endParaRPr>
          </a:p>
          <a:p>
            <a:pPr marL="470535" marR="0" indent="-470535">
              <a:lnSpc>
                <a:spcPct val="150000"/>
              </a:lnSpc>
              <a:spcBef>
                <a:spcPts val="0"/>
              </a:spcBef>
              <a:spcAft>
                <a:spcPts val="0"/>
              </a:spcAft>
            </a:pPr>
            <a:r>
              <a:rPr lang="en-US" b="1" dirty="0" smtClean="0">
                <a:effectLst/>
                <a:latin typeface="Arial" panose="020B0604020202020204" pitchFamily="34" charset="0"/>
                <a:ea typeface="Times New Roman" panose="02020603050405020304" pitchFamily="18" charset="0"/>
                <a:cs typeface="Arial" panose="020B0604020202020204" pitchFamily="34" charset="0"/>
              </a:rPr>
              <a:t>_________________  ___________:  collects the metabolic wastes filtered from the blood which form urine and transports them to urinary bladder</a:t>
            </a:r>
            <a:endParaRPr lang="en-US" sz="1600" b="1" dirty="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TextBox 3"/>
          <p:cNvSpPr txBox="1"/>
          <p:nvPr/>
        </p:nvSpPr>
        <p:spPr>
          <a:xfrm>
            <a:off x="5805376" y="2"/>
            <a:ext cx="2955497" cy="584775"/>
          </a:xfrm>
          <a:prstGeom prst="rect">
            <a:avLst/>
          </a:prstGeom>
          <a:solidFill>
            <a:schemeClr val="bg1"/>
          </a:solid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1. Glomerulus</a:t>
            </a:r>
            <a:endParaRPr lang="en-US" sz="2400" b="1" dirty="0">
              <a:solidFill>
                <a:srgbClr val="FF0000"/>
              </a:solidFill>
              <a:latin typeface="Arial" panose="020B0604020202020204" pitchFamily="34" charset="0"/>
              <a:cs typeface="Arial" panose="020B0604020202020204" pitchFamily="34" charset="0"/>
            </a:endParaRPr>
          </a:p>
        </p:txBody>
      </p:sp>
      <p:sp>
        <p:nvSpPr>
          <p:cNvPr id="16" name="TextBox 15"/>
          <p:cNvSpPr txBox="1"/>
          <p:nvPr/>
        </p:nvSpPr>
        <p:spPr>
          <a:xfrm>
            <a:off x="5825765" y="1068220"/>
            <a:ext cx="4327452" cy="584775"/>
          </a:xfrm>
          <a:prstGeom prst="rect">
            <a:avLst/>
          </a:prstGeom>
          <a:solidFill>
            <a:schemeClr val="bg1"/>
          </a:solidFill>
        </p:spPr>
        <p:txBody>
          <a:bodyPr wrap="square" rtlCol="0">
            <a:spAutoFit/>
          </a:bodyPr>
          <a:lstStyle/>
          <a:p>
            <a:pPr algn="ctr"/>
            <a:r>
              <a:rPr lang="en-US" sz="3100" b="1" dirty="0" smtClean="0">
                <a:solidFill>
                  <a:srgbClr val="FF0000"/>
                </a:solidFill>
                <a:latin typeface="Arial" panose="020B0604020202020204" pitchFamily="34" charset="0"/>
                <a:cs typeface="Arial" panose="020B0604020202020204" pitchFamily="34" charset="0"/>
              </a:rPr>
              <a:t>2. Bowman’s capsule</a:t>
            </a:r>
            <a:endParaRPr lang="en-US" sz="3100" b="1" dirty="0">
              <a:solidFill>
                <a:srgbClr val="FF0000"/>
              </a:solidFill>
              <a:latin typeface="Arial" panose="020B0604020202020204" pitchFamily="34" charset="0"/>
              <a:cs typeface="Arial" panose="020B0604020202020204" pitchFamily="34" charset="0"/>
            </a:endParaRPr>
          </a:p>
        </p:txBody>
      </p:sp>
      <p:sp>
        <p:nvSpPr>
          <p:cNvPr id="17" name="TextBox 16"/>
          <p:cNvSpPr txBox="1"/>
          <p:nvPr/>
        </p:nvSpPr>
        <p:spPr>
          <a:xfrm>
            <a:off x="5901071" y="3480752"/>
            <a:ext cx="3545350" cy="584775"/>
          </a:xfrm>
          <a:prstGeom prst="rect">
            <a:avLst/>
          </a:prstGeom>
          <a:solidFill>
            <a:schemeClr val="bg1"/>
          </a:solid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3. Loop of Henle</a:t>
            </a:r>
            <a:endParaRPr lang="en-US" sz="2400" b="1" dirty="0">
              <a:solidFill>
                <a:srgbClr val="FF0000"/>
              </a:solidFill>
              <a:latin typeface="Arial" panose="020B0604020202020204" pitchFamily="34" charset="0"/>
              <a:cs typeface="Arial" panose="020B0604020202020204" pitchFamily="34" charset="0"/>
            </a:endParaRPr>
          </a:p>
        </p:txBody>
      </p:sp>
      <p:sp>
        <p:nvSpPr>
          <p:cNvPr id="18" name="TextBox 17"/>
          <p:cNvSpPr txBox="1"/>
          <p:nvPr/>
        </p:nvSpPr>
        <p:spPr>
          <a:xfrm>
            <a:off x="6015672" y="5114170"/>
            <a:ext cx="3996055" cy="584775"/>
          </a:xfrm>
          <a:prstGeom prst="rect">
            <a:avLst/>
          </a:prstGeom>
          <a:solidFill>
            <a:schemeClr val="bg1"/>
          </a:solid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4. Collecting duct</a:t>
            </a:r>
            <a:endParaRPr lang="en-US" sz="2400" b="1"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2109532" y="-37425"/>
            <a:ext cx="3153584" cy="707886"/>
          </a:xfrm>
          <a:prstGeom prst="rect">
            <a:avLst/>
          </a:prstGeom>
        </p:spPr>
        <p:txBody>
          <a:bodyPr wrap="square">
            <a:spAutoFit/>
          </a:bodyPr>
          <a:lstStyle/>
          <a:p>
            <a:pPr algn="ctr">
              <a:spcBef>
                <a:spcPct val="50000"/>
              </a:spcBef>
            </a:pPr>
            <a:r>
              <a:rPr lang="en-US" altLang="en-US" sz="4000" b="1" u="sng" dirty="0"/>
              <a:t>The Nephron</a:t>
            </a:r>
          </a:p>
        </p:txBody>
      </p:sp>
    </p:spTree>
    <p:extLst>
      <p:ext uri="{BB962C8B-B14F-4D97-AF65-F5344CB8AC3E}">
        <p14:creationId xmlns:p14="http://schemas.microsoft.com/office/powerpoint/2010/main" val="1722643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5481"/>
                                        </p:tgtEl>
                                        <p:attrNameLst>
                                          <p:attrName>style.visibility</p:attrName>
                                        </p:attrNameLst>
                                      </p:cBhvr>
                                      <p:to>
                                        <p:strVal val="visible"/>
                                      </p:to>
                                    </p:set>
                                    <p:anim calcmode="lin" valueType="num">
                                      <p:cBhvr additive="base">
                                        <p:cTn id="7" dur="500" fill="hold"/>
                                        <p:tgtEl>
                                          <p:spTgt spid="105481"/>
                                        </p:tgtEl>
                                        <p:attrNameLst>
                                          <p:attrName>ppt_x</p:attrName>
                                        </p:attrNameLst>
                                      </p:cBhvr>
                                      <p:tavLst>
                                        <p:tav tm="0">
                                          <p:val>
                                            <p:strVal val="#ppt_x"/>
                                          </p:val>
                                        </p:tav>
                                        <p:tav tm="100000">
                                          <p:val>
                                            <p:strVal val="#ppt_x"/>
                                          </p:val>
                                        </p:tav>
                                      </p:tavLst>
                                    </p:anim>
                                    <p:anim calcmode="lin" valueType="num">
                                      <p:cBhvr additive="base">
                                        <p:cTn id="8" dur="500" fill="hold"/>
                                        <p:tgtEl>
                                          <p:spTgt spid="105481"/>
                                        </p:tgtEl>
                                        <p:attrNameLst>
                                          <p:attrName>ppt_y</p:attrName>
                                        </p:attrNameLst>
                                      </p:cBhvr>
                                      <p:tavLst>
                                        <p:tav tm="0">
                                          <p:val>
                                            <p:strVal val="1+#ppt_h/2"/>
                                          </p:val>
                                        </p:tav>
                                        <p:tav tm="100000">
                                          <p:val>
                                            <p:strVal val="#ppt_y"/>
                                          </p:val>
                                        </p:tav>
                                      </p:tavLst>
                                    </p:anim>
                                  </p:childTnLst>
                                </p:cTn>
                              </p:par>
                              <p:par>
                                <p:cTn id="9" presetID="2" presetClass="exit" presetSubtype="4" fill="hold" grpId="0" nodeType="withEffect">
                                  <p:stCondLst>
                                    <p:cond delay="0"/>
                                  </p:stCondLst>
                                  <p:childTnLst>
                                    <p:anim calcmode="lin" valueType="num">
                                      <p:cBhvr additive="base">
                                        <p:cTn id="10" dur="500"/>
                                        <p:tgtEl>
                                          <p:spTgt spid="11"/>
                                        </p:tgtEl>
                                        <p:attrNameLst>
                                          <p:attrName>ppt_x</p:attrName>
                                        </p:attrNameLst>
                                      </p:cBhvr>
                                      <p:tavLst>
                                        <p:tav tm="0">
                                          <p:val>
                                            <p:strVal val="ppt_x"/>
                                          </p:val>
                                        </p:tav>
                                        <p:tav tm="100000">
                                          <p:val>
                                            <p:strVal val="ppt_x"/>
                                          </p:val>
                                        </p:tav>
                                      </p:tavLst>
                                    </p:anim>
                                    <p:anim calcmode="lin" valueType="num">
                                      <p:cBhvr additive="base">
                                        <p:cTn id="11" dur="500"/>
                                        <p:tgtEl>
                                          <p:spTgt spid="11"/>
                                        </p:tgtEl>
                                        <p:attrNameLst>
                                          <p:attrName>ppt_y</p:attrName>
                                        </p:attrNameLst>
                                      </p:cBhvr>
                                      <p:tavLst>
                                        <p:tav tm="0">
                                          <p:val>
                                            <p:strVal val="ppt_y"/>
                                          </p:val>
                                        </p:tav>
                                        <p:tav tm="100000">
                                          <p:val>
                                            <p:strVal val="1+ppt_h/2"/>
                                          </p:val>
                                        </p:tav>
                                      </p:tavLst>
                                    </p:anim>
                                    <p:set>
                                      <p:cBhvr>
                                        <p:cTn id="12" dur="1" fill="hold">
                                          <p:stCondLst>
                                            <p:cond delay="499"/>
                                          </p:stCondLst>
                                        </p:cTn>
                                        <p:tgtEl>
                                          <p:spTgt spid="11"/>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5483"/>
                                        </p:tgtEl>
                                        <p:attrNameLst>
                                          <p:attrName>style.visibility</p:attrName>
                                        </p:attrNameLst>
                                      </p:cBhvr>
                                      <p:to>
                                        <p:strVal val="visible"/>
                                      </p:to>
                                    </p:set>
                                    <p:anim calcmode="lin" valueType="num">
                                      <p:cBhvr additive="base">
                                        <p:cTn id="19" dur="500" fill="hold"/>
                                        <p:tgtEl>
                                          <p:spTgt spid="105483"/>
                                        </p:tgtEl>
                                        <p:attrNameLst>
                                          <p:attrName>ppt_x</p:attrName>
                                        </p:attrNameLst>
                                      </p:cBhvr>
                                      <p:tavLst>
                                        <p:tav tm="0">
                                          <p:val>
                                            <p:strVal val="#ppt_x"/>
                                          </p:val>
                                        </p:tav>
                                        <p:tav tm="100000">
                                          <p:val>
                                            <p:strVal val="#ppt_x"/>
                                          </p:val>
                                        </p:tav>
                                      </p:tavLst>
                                    </p:anim>
                                    <p:anim calcmode="lin" valueType="num">
                                      <p:cBhvr additive="base">
                                        <p:cTn id="20" dur="500" fill="hold"/>
                                        <p:tgtEl>
                                          <p:spTgt spid="105483"/>
                                        </p:tgtEl>
                                        <p:attrNameLst>
                                          <p:attrName>ppt_y</p:attrName>
                                        </p:attrNameLst>
                                      </p:cBhvr>
                                      <p:tavLst>
                                        <p:tav tm="0">
                                          <p:val>
                                            <p:strVal val="1+#ppt_h/2"/>
                                          </p:val>
                                        </p:tav>
                                        <p:tav tm="100000">
                                          <p:val>
                                            <p:strVal val="#ppt_y"/>
                                          </p:val>
                                        </p:tav>
                                      </p:tavLst>
                                    </p:anim>
                                  </p:childTnLst>
                                </p:cTn>
                              </p:par>
                              <p:par>
                                <p:cTn id="21" presetID="2" presetClass="exit" presetSubtype="4" fill="hold" grpId="0" nodeType="withEffect">
                                  <p:stCondLst>
                                    <p:cond delay="0"/>
                                  </p:stCondLst>
                                  <p:childTnLst>
                                    <p:anim calcmode="lin" valueType="num">
                                      <p:cBhvr additive="base">
                                        <p:cTn id="22" dur="500"/>
                                        <p:tgtEl>
                                          <p:spTgt spid="2"/>
                                        </p:tgtEl>
                                        <p:attrNameLst>
                                          <p:attrName>ppt_x</p:attrName>
                                        </p:attrNameLst>
                                      </p:cBhvr>
                                      <p:tavLst>
                                        <p:tav tm="0">
                                          <p:val>
                                            <p:strVal val="ppt_x"/>
                                          </p:val>
                                        </p:tav>
                                        <p:tav tm="100000">
                                          <p:val>
                                            <p:strVal val="ppt_x"/>
                                          </p:val>
                                        </p:tav>
                                      </p:tavLst>
                                    </p:anim>
                                    <p:anim calcmode="lin" valueType="num">
                                      <p:cBhvr additive="base">
                                        <p:cTn id="23" dur="500"/>
                                        <p:tgtEl>
                                          <p:spTgt spid="2"/>
                                        </p:tgtEl>
                                        <p:attrNameLst>
                                          <p:attrName>ppt_y</p:attrName>
                                        </p:attrNameLst>
                                      </p:cBhvr>
                                      <p:tavLst>
                                        <p:tav tm="0">
                                          <p:val>
                                            <p:strVal val="ppt_y"/>
                                          </p:val>
                                        </p:tav>
                                        <p:tav tm="100000">
                                          <p:val>
                                            <p:strVal val="1+ppt_h/2"/>
                                          </p:val>
                                        </p:tav>
                                      </p:tavLst>
                                    </p:anim>
                                    <p:set>
                                      <p:cBhvr>
                                        <p:cTn id="24" dur="1" fill="hold">
                                          <p:stCondLst>
                                            <p:cond delay="499"/>
                                          </p:stCondLst>
                                        </p:cTn>
                                        <p:tgtEl>
                                          <p:spTgt spid="2"/>
                                        </p:tgtEl>
                                        <p:attrNameLst>
                                          <p:attrName>style.visibility</p:attrName>
                                        </p:attrNameLst>
                                      </p:cBhvr>
                                      <p:to>
                                        <p:strVal val="hidden"/>
                                      </p:to>
                                    </p:set>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5480"/>
                                        </p:tgtEl>
                                        <p:attrNameLst>
                                          <p:attrName>style.visibility</p:attrName>
                                        </p:attrNameLst>
                                      </p:cBhvr>
                                      <p:to>
                                        <p:strVal val="visible"/>
                                      </p:to>
                                    </p:set>
                                    <p:anim calcmode="lin" valueType="num">
                                      <p:cBhvr additive="base">
                                        <p:cTn id="33" dur="500" fill="hold"/>
                                        <p:tgtEl>
                                          <p:spTgt spid="105480"/>
                                        </p:tgtEl>
                                        <p:attrNameLst>
                                          <p:attrName>ppt_x</p:attrName>
                                        </p:attrNameLst>
                                      </p:cBhvr>
                                      <p:tavLst>
                                        <p:tav tm="0">
                                          <p:val>
                                            <p:strVal val="#ppt_x"/>
                                          </p:val>
                                        </p:tav>
                                        <p:tav tm="100000">
                                          <p:val>
                                            <p:strVal val="#ppt_x"/>
                                          </p:val>
                                        </p:tav>
                                      </p:tavLst>
                                    </p:anim>
                                    <p:anim calcmode="lin" valueType="num">
                                      <p:cBhvr additive="base">
                                        <p:cTn id="34" dur="500" fill="hold"/>
                                        <p:tgtEl>
                                          <p:spTgt spid="105480"/>
                                        </p:tgtEl>
                                        <p:attrNameLst>
                                          <p:attrName>ppt_y</p:attrName>
                                        </p:attrNameLst>
                                      </p:cBhvr>
                                      <p:tavLst>
                                        <p:tav tm="0">
                                          <p:val>
                                            <p:strVal val="1+#ppt_h/2"/>
                                          </p:val>
                                        </p:tav>
                                        <p:tav tm="100000">
                                          <p:val>
                                            <p:strVal val="#ppt_y"/>
                                          </p:val>
                                        </p:tav>
                                      </p:tavLst>
                                    </p:anim>
                                  </p:childTnLst>
                                </p:cTn>
                              </p:par>
                              <p:par>
                                <p:cTn id="35" presetID="2" presetClass="exit" presetSubtype="4" fill="hold" grpId="0" nodeType="with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05482"/>
                                        </p:tgtEl>
                                        <p:attrNameLst>
                                          <p:attrName>style.visibility</p:attrName>
                                        </p:attrNameLst>
                                      </p:cBhvr>
                                      <p:to>
                                        <p:strVal val="visible"/>
                                      </p:to>
                                    </p:set>
                                    <p:anim calcmode="lin" valueType="num">
                                      <p:cBhvr additive="base">
                                        <p:cTn id="48" dur="500" fill="hold"/>
                                        <p:tgtEl>
                                          <p:spTgt spid="105482"/>
                                        </p:tgtEl>
                                        <p:attrNameLst>
                                          <p:attrName>ppt_x</p:attrName>
                                        </p:attrNameLst>
                                      </p:cBhvr>
                                      <p:tavLst>
                                        <p:tav tm="0">
                                          <p:val>
                                            <p:strVal val="#ppt_x"/>
                                          </p:val>
                                        </p:tav>
                                        <p:tav tm="100000">
                                          <p:val>
                                            <p:strVal val="#ppt_x"/>
                                          </p:val>
                                        </p:tav>
                                      </p:tavLst>
                                    </p:anim>
                                    <p:anim calcmode="lin" valueType="num">
                                      <p:cBhvr additive="base">
                                        <p:cTn id="49" dur="500" fill="hold"/>
                                        <p:tgtEl>
                                          <p:spTgt spid="105482"/>
                                        </p:tgtEl>
                                        <p:attrNameLst>
                                          <p:attrName>ppt_y</p:attrName>
                                        </p:attrNameLst>
                                      </p:cBhvr>
                                      <p:tavLst>
                                        <p:tav tm="0">
                                          <p:val>
                                            <p:strVal val="1+#ppt_h/2"/>
                                          </p:val>
                                        </p:tav>
                                        <p:tav tm="100000">
                                          <p:val>
                                            <p:strVal val="#ppt_y"/>
                                          </p:val>
                                        </p:tav>
                                      </p:tavLst>
                                    </p:anim>
                                  </p:childTnLst>
                                </p:cTn>
                              </p:par>
                              <p:par>
                                <p:cTn id="50" presetID="2" presetClass="exit" presetSubtype="4" fill="hold" grpId="0" nodeType="withEffect">
                                  <p:stCondLst>
                                    <p:cond delay="0"/>
                                  </p:stCondLst>
                                  <p:childTnLst>
                                    <p:anim calcmode="lin" valueType="num">
                                      <p:cBhvr additive="base">
                                        <p:cTn id="51" dur="500"/>
                                        <p:tgtEl>
                                          <p:spTgt spid="12"/>
                                        </p:tgtEl>
                                        <p:attrNameLst>
                                          <p:attrName>ppt_x</p:attrName>
                                        </p:attrNameLst>
                                      </p:cBhvr>
                                      <p:tavLst>
                                        <p:tav tm="0">
                                          <p:val>
                                            <p:strVal val="ppt_x"/>
                                          </p:val>
                                        </p:tav>
                                        <p:tav tm="100000">
                                          <p:val>
                                            <p:strVal val="ppt_x"/>
                                          </p:val>
                                        </p:tav>
                                      </p:tavLst>
                                    </p:anim>
                                    <p:anim calcmode="lin" valueType="num">
                                      <p:cBhvr additive="base">
                                        <p:cTn id="52" dur="500"/>
                                        <p:tgtEl>
                                          <p:spTgt spid="12"/>
                                        </p:tgtEl>
                                        <p:attrNameLst>
                                          <p:attrName>ppt_y</p:attrName>
                                        </p:attrNameLst>
                                      </p:cBhvr>
                                      <p:tavLst>
                                        <p:tav tm="0">
                                          <p:val>
                                            <p:strVal val="ppt_y"/>
                                          </p:val>
                                        </p:tav>
                                        <p:tav tm="100000">
                                          <p:val>
                                            <p:strVal val="1+ppt_h/2"/>
                                          </p:val>
                                        </p:tav>
                                      </p:tavLst>
                                    </p:anim>
                                    <p:set>
                                      <p:cBhvr>
                                        <p:cTn id="53" dur="1" fill="hold">
                                          <p:stCondLst>
                                            <p:cond delay="499"/>
                                          </p:stCondLst>
                                        </p:cTn>
                                        <p:tgtEl>
                                          <p:spTgt spid="12"/>
                                        </p:tgtEl>
                                        <p:attrNameLst>
                                          <p:attrName>style.visibility</p:attrName>
                                        </p:attrNameLst>
                                      </p:cBhvr>
                                      <p:to>
                                        <p:strVal val="hidden"/>
                                      </p:to>
                                    </p:set>
                                  </p:childTnLst>
                                </p:cTn>
                              </p:par>
                              <p:par>
                                <p:cTn id="54" presetID="6" presetClass="entr" presetSubtype="16"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circle(in)">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0" grpId="0"/>
      <p:bldP spid="105481" grpId="0"/>
      <p:bldP spid="105482" grpId="0"/>
      <p:bldP spid="105483" grpId="0"/>
      <p:bldP spid="2" grpId="0" animBg="1"/>
      <p:bldP spid="11" grpId="0" animBg="1"/>
      <p:bldP spid="12" grpId="0" animBg="1"/>
      <p:bldP spid="13" grpId="0" animBg="1"/>
      <p:bldP spid="4" grpId="0" animBg="1"/>
      <p:bldP spid="16" grpId="0" animBg="1"/>
      <p:bldP spid="17" grpId="0" animBg="1"/>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5" descr="nephro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960" y="0"/>
            <a:ext cx="5537200"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2"/>
          <p:cNvSpPr txBox="1">
            <a:spLocks noChangeArrowheads="1"/>
          </p:cNvSpPr>
          <p:nvPr/>
        </p:nvSpPr>
        <p:spPr bwMode="auto">
          <a:xfrm>
            <a:off x="243840" y="1027803"/>
            <a:ext cx="5623559"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eaLnBrk="1" hangingPunct="1">
              <a:spcBef>
                <a:spcPct val="50000"/>
              </a:spcBef>
              <a:buFont typeface="Arial" panose="020B0604020202020204" pitchFamily="34" charset="0"/>
              <a:buChar char="•"/>
            </a:pPr>
            <a:r>
              <a:rPr lang="en-US" altLang="en-US" sz="4000" b="1" dirty="0" smtClean="0"/>
              <a:t>urea</a:t>
            </a:r>
            <a:r>
              <a:rPr lang="en-US" altLang="en-US" sz="4000" b="1" dirty="0"/>
              <a:t>, salts, &amp; some water </a:t>
            </a:r>
            <a:r>
              <a:rPr lang="en-US" altLang="en-US" sz="4000" b="1" u="sng" dirty="0"/>
              <a:t>are excreted</a:t>
            </a:r>
          </a:p>
          <a:p>
            <a:pPr marL="457200" indent="-457200" eaLnBrk="1" hangingPunct="1">
              <a:spcBef>
                <a:spcPct val="50000"/>
              </a:spcBef>
              <a:buFont typeface="Arial" panose="020B0604020202020204" pitchFamily="34" charset="0"/>
              <a:buChar char="•"/>
            </a:pPr>
            <a:r>
              <a:rPr lang="en-US" altLang="en-US" sz="4000" b="1" dirty="0"/>
              <a:t>glucose, amino acids, &amp; most H</a:t>
            </a:r>
            <a:r>
              <a:rPr lang="en-US" altLang="en-US" sz="4000" b="1" baseline="-25000" dirty="0"/>
              <a:t>2</a:t>
            </a:r>
            <a:r>
              <a:rPr lang="en-US" altLang="en-US" sz="4000" b="1" dirty="0"/>
              <a:t>O are </a:t>
            </a:r>
            <a:r>
              <a:rPr lang="en-US" altLang="en-US" sz="4000" b="1" u="sng" dirty="0"/>
              <a:t>reabsorbed</a:t>
            </a:r>
            <a:r>
              <a:rPr lang="en-US" altLang="en-US" sz="4000" b="1" dirty="0"/>
              <a:t> back into the </a:t>
            </a:r>
            <a:r>
              <a:rPr lang="en-US" altLang="en-US" sz="4000" b="1" dirty="0" smtClean="0"/>
              <a:t>blood</a:t>
            </a:r>
            <a:endParaRPr lang="en-US" altLang="en-US" sz="4000" b="1" dirty="0"/>
          </a:p>
        </p:txBody>
      </p:sp>
      <p:sp>
        <p:nvSpPr>
          <p:cNvPr id="4" name="Rectangle 3"/>
          <p:cNvSpPr/>
          <p:nvPr/>
        </p:nvSpPr>
        <p:spPr>
          <a:xfrm>
            <a:off x="561109" y="-37425"/>
            <a:ext cx="4702007" cy="707886"/>
          </a:xfrm>
          <a:prstGeom prst="rect">
            <a:avLst/>
          </a:prstGeom>
        </p:spPr>
        <p:txBody>
          <a:bodyPr wrap="square">
            <a:spAutoFit/>
          </a:bodyPr>
          <a:lstStyle/>
          <a:p>
            <a:pPr algn="ctr">
              <a:spcBef>
                <a:spcPct val="50000"/>
              </a:spcBef>
            </a:pPr>
            <a:r>
              <a:rPr lang="en-US" altLang="en-US" sz="4000" b="1" u="sng" dirty="0"/>
              <a:t>The </a:t>
            </a:r>
            <a:r>
              <a:rPr lang="en-US" altLang="en-US" sz="4000" b="1" u="sng" dirty="0" smtClean="0"/>
              <a:t>Nephron</a:t>
            </a:r>
            <a:r>
              <a:rPr lang="en-US" altLang="en-US" sz="4000" b="1" dirty="0" smtClean="0"/>
              <a:t> (cont.)</a:t>
            </a:r>
            <a:endParaRPr lang="en-US" altLang="en-US" sz="4000" b="1" dirty="0"/>
          </a:p>
        </p:txBody>
      </p:sp>
    </p:spTree>
    <p:extLst>
      <p:ext uri="{BB962C8B-B14F-4D97-AF65-F5344CB8AC3E}">
        <p14:creationId xmlns:p14="http://schemas.microsoft.com/office/powerpoint/2010/main" val="298355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0246" y="684126"/>
            <a:ext cx="5391149" cy="6496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600" y="1151901"/>
            <a:ext cx="4359642" cy="4533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404575" y="288706"/>
            <a:ext cx="4971246"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a – Bowman’s capsule</a:t>
            </a:r>
            <a:endParaRPr lang="en-US" sz="2400" b="1" dirty="0">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a:off x="4775915" y="1160351"/>
            <a:ext cx="2485623" cy="1077218"/>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b- renal arteriole</a:t>
            </a:r>
            <a:endParaRPr lang="en-US" sz="2400" b="1" dirty="0">
              <a:solidFill>
                <a:srgbClr val="FF0000"/>
              </a:solidFill>
              <a:latin typeface="Arial" panose="020B0604020202020204" pitchFamily="34" charset="0"/>
              <a:cs typeface="Arial" panose="020B0604020202020204" pitchFamily="34" charset="0"/>
            </a:endParaRPr>
          </a:p>
        </p:txBody>
      </p:sp>
      <p:sp>
        <p:nvSpPr>
          <p:cNvPr id="8" name="TextBox 7"/>
          <p:cNvSpPr txBox="1"/>
          <p:nvPr/>
        </p:nvSpPr>
        <p:spPr>
          <a:xfrm>
            <a:off x="4775914" y="2587760"/>
            <a:ext cx="2848379"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c- glomerulus</a:t>
            </a:r>
            <a:endParaRPr lang="en-US" sz="2400" b="1"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4546242" y="4234110"/>
            <a:ext cx="3668333"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d – capillaries</a:t>
            </a:r>
            <a:endParaRPr lang="en-US" sz="2400" b="1" dirty="0">
              <a:solidFill>
                <a:srgbClr val="FF0000"/>
              </a:solidFill>
              <a:latin typeface="Arial" panose="020B0604020202020204" pitchFamily="34" charset="0"/>
              <a:cs typeface="Arial" panose="020B0604020202020204" pitchFamily="34" charset="0"/>
            </a:endParaRPr>
          </a:p>
        </p:txBody>
      </p:sp>
      <p:sp>
        <p:nvSpPr>
          <p:cNvPr id="10" name="TextBox 9"/>
          <p:cNvSpPr txBox="1"/>
          <p:nvPr/>
        </p:nvSpPr>
        <p:spPr>
          <a:xfrm>
            <a:off x="4775916" y="5685234"/>
            <a:ext cx="3438660"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e – loop of Henle</a:t>
            </a:r>
            <a:endParaRPr lang="en-US" sz="2400" b="1"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10135673" y="3321895"/>
            <a:ext cx="2148627" cy="2062103"/>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f- collecting tubule / duct</a:t>
            </a:r>
            <a:endParaRPr lang="en-US"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702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524224" cy="7005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41668" y="991007"/>
            <a:ext cx="2955497"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glomerulus</a:t>
            </a:r>
            <a:endParaRPr lang="en-US" sz="2400" b="1" dirty="0">
              <a:solidFill>
                <a:srgbClr val="FF0000"/>
              </a:solidFill>
              <a:latin typeface="Arial" panose="020B0604020202020204" pitchFamily="34" charset="0"/>
              <a:cs typeface="Arial" panose="020B0604020202020204" pitchFamily="34" charset="0"/>
            </a:endParaRPr>
          </a:p>
        </p:txBody>
      </p:sp>
      <p:sp>
        <p:nvSpPr>
          <p:cNvPr id="4" name="TextBox 3"/>
          <p:cNvSpPr txBox="1"/>
          <p:nvPr/>
        </p:nvSpPr>
        <p:spPr>
          <a:xfrm>
            <a:off x="4093335" y="5226010"/>
            <a:ext cx="2281707" cy="1077218"/>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Loop of Henle</a:t>
            </a:r>
            <a:endParaRPr lang="en-US" sz="2400" b="1" dirty="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7596388" y="2598720"/>
            <a:ext cx="3724142"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BOTH</a:t>
            </a:r>
            <a:endParaRPr lang="en-US" sz="2400" b="1" dirty="0">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a:off x="8523667" y="3224545"/>
            <a:ext cx="2955497"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reabsorbed</a:t>
            </a:r>
            <a:endParaRPr lang="en-US" sz="2400" b="1" dirty="0">
              <a:solidFill>
                <a:srgbClr val="FF0000"/>
              </a:solidFill>
              <a:latin typeface="Arial" panose="020B0604020202020204" pitchFamily="34" charset="0"/>
              <a:cs typeface="Arial" panose="020B0604020202020204" pitchFamily="34" charset="0"/>
            </a:endParaRPr>
          </a:p>
        </p:txBody>
      </p:sp>
      <p:sp>
        <p:nvSpPr>
          <p:cNvPr id="7" name="TextBox 6"/>
          <p:cNvSpPr txBox="1"/>
          <p:nvPr/>
        </p:nvSpPr>
        <p:spPr>
          <a:xfrm>
            <a:off x="7879723" y="3976759"/>
            <a:ext cx="2955497"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reabsorbed</a:t>
            </a:r>
            <a:endParaRPr lang="en-US" sz="2400" b="1" dirty="0">
              <a:solidFill>
                <a:srgbClr val="FF0000"/>
              </a:solidFill>
              <a:latin typeface="Arial" panose="020B0604020202020204" pitchFamily="34" charset="0"/>
              <a:cs typeface="Arial" panose="020B0604020202020204" pitchFamily="34" charset="0"/>
            </a:endParaRPr>
          </a:p>
        </p:txBody>
      </p:sp>
      <p:sp>
        <p:nvSpPr>
          <p:cNvPr id="8" name="TextBox 7"/>
          <p:cNvSpPr txBox="1"/>
          <p:nvPr/>
        </p:nvSpPr>
        <p:spPr>
          <a:xfrm>
            <a:off x="7377448" y="4641235"/>
            <a:ext cx="2955497"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BOTH</a:t>
            </a:r>
            <a:endParaRPr lang="en-US" sz="2400" b="1"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7596388" y="5341920"/>
            <a:ext cx="2955497"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excreted</a:t>
            </a:r>
            <a:endParaRPr lang="en-US"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00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2412" y="293369"/>
            <a:ext cx="3576918" cy="665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975271" y="2801075"/>
            <a:ext cx="2955497" cy="584775"/>
          </a:xfrm>
          <a:prstGeom prst="rect">
            <a:avLst/>
          </a:prstGeom>
          <a:noFill/>
        </p:spPr>
        <p:txBody>
          <a:bodyPr wrap="square" rtlCol="0">
            <a:spAutoFit/>
          </a:bodyPr>
          <a:lstStyle/>
          <a:p>
            <a:r>
              <a:rPr lang="en-US" sz="3200" b="1" dirty="0" smtClean="0">
                <a:solidFill>
                  <a:srgbClr val="FF0000"/>
                </a:solidFill>
                <a:latin typeface="Arial" panose="020B0604020202020204" pitchFamily="34" charset="0"/>
                <a:cs typeface="Arial" panose="020B0604020202020204" pitchFamily="34" charset="0"/>
              </a:rPr>
              <a:t>a - kidney</a:t>
            </a:r>
            <a:endParaRPr lang="en-US" sz="2400" b="1" dirty="0">
              <a:solidFill>
                <a:srgbClr val="FF0000"/>
              </a:solidFill>
              <a:latin typeface="Arial" panose="020B0604020202020204" pitchFamily="34" charset="0"/>
              <a:cs typeface="Arial" panose="020B0604020202020204" pitchFamily="34" charset="0"/>
            </a:endParaRPr>
          </a:p>
        </p:txBody>
      </p:sp>
      <p:sp>
        <p:nvSpPr>
          <p:cNvPr id="4" name="TextBox 3"/>
          <p:cNvSpPr txBox="1"/>
          <p:nvPr/>
        </p:nvSpPr>
        <p:spPr>
          <a:xfrm>
            <a:off x="6536000" y="3347182"/>
            <a:ext cx="2955497" cy="584775"/>
          </a:xfrm>
          <a:prstGeom prst="rect">
            <a:avLst/>
          </a:prstGeom>
          <a:noFill/>
        </p:spPr>
        <p:txBody>
          <a:bodyPr wrap="square" rtlCol="0">
            <a:spAutoFit/>
          </a:bodyPr>
          <a:lstStyle/>
          <a:p>
            <a:r>
              <a:rPr lang="en-US" sz="3200" b="1" dirty="0" smtClean="0">
                <a:solidFill>
                  <a:srgbClr val="FF0000"/>
                </a:solidFill>
                <a:latin typeface="Arial" panose="020B0604020202020204" pitchFamily="34" charset="0"/>
                <a:cs typeface="Arial" panose="020B0604020202020204" pitchFamily="34" charset="0"/>
              </a:rPr>
              <a:t>c- ureter</a:t>
            </a:r>
            <a:endParaRPr lang="en-US" sz="2400" b="1" dirty="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6975270" y="5589098"/>
            <a:ext cx="2955497" cy="584775"/>
          </a:xfrm>
          <a:prstGeom prst="rect">
            <a:avLst/>
          </a:prstGeom>
          <a:noFill/>
        </p:spPr>
        <p:txBody>
          <a:bodyPr wrap="square" rtlCol="0">
            <a:spAutoFit/>
          </a:bodyPr>
          <a:lstStyle/>
          <a:p>
            <a:r>
              <a:rPr lang="en-US" sz="3200" b="1" dirty="0" smtClean="0">
                <a:solidFill>
                  <a:srgbClr val="FF0000"/>
                </a:solidFill>
                <a:latin typeface="Arial" panose="020B0604020202020204" pitchFamily="34" charset="0"/>
                <a:cs typeface="Arial" panose="020B0604020202020204" pitchFamily="34" charset="0"/>
              </a:rPr>
              <a:t>d- bladder</a:t>
            </a:r>
            <a:endParaRPr lang="en-US" sz="2400" b="1" dirty="0">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a:off x="6388083" y="6073193"/>
            <a:ext cx="2955497" cy="584775"/>
          </a:xfrm>
          <a:prstGeom prst="rect">
            <a:avLst/>
          </a:prstGeom>
          <a:noFill/>
        </p:spPr>
        <p:txBody>
          <a:bodyPr wrap="square" rtlCol="0">
            <a:spAutoFit/>
          </a:bodyPr>
          <a:lstStyle/>
          <a:p>
            <a:r>
              <a:rPr lang="en-US" sz="3200" b="1" dirty="0" smtClean="0">
                <a:solidFill>
                  <a:srgbClr val="FF0000"/>
                </a:solidFill>
                <a:latin typeface="Arial" panose="020B0604020202020204" pitchFamily="34" charset="0"/>
                <a:cs typeface="Arial" panose="020B0604020202020204" pitchFamily="34" charset="0"/>
              </a:rPr>
              <a:t>e- urethra</a:t>
            </a:r>
            <a:endParaRPr lang="en-US" sz="2400" b="1" dirty="0">
              <a:solidFill>
                <a:srgbClr val="FF0000"/>
              </a:solidFill>
              <a:latin typeface="Arial" panose="020B0604020202020204" pitchFamily="34" charset="0"/>
              <a:cs typeface="Arial" panose="020B0604020202020204" pitchFamily="34" charset="0"/>
            </a:endParaRPr>
          </a:p>
        </p:txBody>
      </p:sp>
      <p:sp>
        <p:nvSpPr>
          <p:cNvPr id="7" name="TextBox 6"/>
          <p:cNvSpPr txBox="1"/>
          <p:nvPr/>
        </p:nvSpPr>
        <p:spPr>
          <a:xfrm>
            <a:off x="1157177" y="3042173"/>
            <a:ext cx="2955497" cy="584775"/>
          </a:xfrm>
          <a:prstGeom prst="rect">
            <a:avLst/>
          </a:prstGeom>
          <a:noFill/>
        </p:spPr>
        <p:txBody>
          <a:bodyPr wrap="square" rtlCol="0">
            <a:spAutoFit/>
          </a:bodyPr>
          <a:lstStyle/>
          <a:p>
            <a:pPr algn="r"/>
            <a:r>
              <a:rPr lang="en-US" sz="3200" b="1" dirty="0" err="1" smtClean="0">
                <a:solidFill>
                  <a:srgbClr val="FF0000"/>
                </a:solidFill>
                <a:latin typeface="Arial" panose="020B0604020202020204" pitchFamily="34" charset="0"/>
                <a:cs typeface="Arial" panose="020B0604020202020204" pitchFamily="34" charset="0"/>
              </a:rPr>
              <a:t>i</a:t>
            </a:r>
            <a:r>
              <a:rPr lang="en-US" sz="3200" b="1" dirty="0" smtClean="0">
                <a:solidFill>
                  <a:srgbClr val="FF0000"/>
                </a:solidFill>
                <a:latin typeface="Arial" panose="020B0604020202020204" pitchFamily="34" charset="0"/>
                <a:cs typeface="Arial" panose="020B0604020202020204" pitchFamily="34" charset="0"/>
              </a:rPr>
              <a:t> - medulla</a:t>
            </a:r>
            <a:endParaRPr lang="en-US" sz="2400" b="1" dirty="0">
              <a:solidFill>
                <a:srgbClr val="FF0000"/>
              </a:solidFill>
              <a:latin typeface="Arial" panose="020B0604020202020204" pitchFamily="34" charset="0"/>
              <a:cs typeface="Arial" panose="020B0604020202020204" pitchFamily="34" charset="0"/>
            </a:endParaRPr>
          </a:p>
        </p:txBody>
      </p:sp>
      <p:sp>
        <p:nvSpPr>
          <p:cNvPr id="8" name="TextBox 7"/>
          <p:cNvSpPr txBox="1"/>
          <p:nvPr/>
        </p:nvSpPr>
        <p:spPr>
          <a:xfrm>
            <a:off x="1013740" y="1903655"/>
            <a:ext cx="2955497" cy="584775"/>
          </a:xfrm>
          <a:prstGeom prst="rect">
            <a:avLst/>
          </a:prstGeom>
          <a:noFill/>
        </p:spPr>
        <p:txBody>
          <a:bodyPr wrap="square" rtlCol="0">
            <a:spAutoFit/>
          </a:bodyPr>
          <a:lstStyle/>
          <a:p>
            <a:pPr algn="r"/>
            <a:r>
              <a:rPr lang="en-US" sz="3200" b="1" dirty="0" smtClean="0">
                <a:solidFill>
                  <a:srgbClr val="FF0000"/>
                </a:solidFill>
                <a:latin typeface="Arial" panose="020B0604020202020204" pitchFamily="34" charset="0"/>
                <a:cs typeface="Arial" panose="020B0604020202020204" pitchFamily="34" charset="0"/>
              </a:rPr>
              <a:t>j - pelvis</a:t>
            </a:r>
            <a:endParaRPr lang="en-US" sz="2400" b="1"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1013740" y="639632"/>
            <a:ext cx="2955497" cy="584775"/>
          </a:xfrm>
          <a:prstGeom prst="rect">
            <a:avLst/>
          </a:prstGeom>
          <a:noFill/>
        </p:spPr>
        <p:txBody>
          <a:bodyPr wrap="square" rtlCol="0">
            <a:spAutoFit/>
          </a:bodyPr>
          <a:lstStyle/>
          <a:p>
            <a:pPr algn="r"/>
            <a:r>
              <a:rPr lang="en-US" sz="3200" b="1" dirty="0" smtClean="0">
                <a:solidFill>
                  <a:srgbClr val="FF0000"/>
                </a:solidFill>
                <a:latin typeface="Arial" panose="020B0604020202020204" pitchFamily="34" charset="0"/>
                <a:cs typeface="Arial" panose="020B0604020202020204" pitchFamily="34" charset="0"/>
              </a:rPr>
              <a:t>h - </a:t>
            </a:r>
            <a:r>
              <a:rPr lang="en-US" sz="3200" b="1" dirty="0" err="1" smtClean="0">
                <a:solidFill>
                  <a:srgbClr val="FF0000"/>
                </a:solidFill>
                <a:latin typeface="Arial" panose="020B0604020202020204" pitchFamily="34" charset="0"/>
                <a:cs typeface="Arial" panose="020B0604020202020204" pitchFamily="34" charset="0"/>
              </a:rPr>
              <a:t>corex</a:t>
            </a:r>
            <a:endParaRPr lang="en-US" sz="2400" b="1" dirty="0">
              <a:solidFill>
                <a:srgbClr val="FF0000"/>
              </a:solidFill>
              <a:latin typeface="Arial" panose="020B0604020202020204" pitchFamily="34" charset="0"/>
              <a:cs typeface="Arial" panose="020B0604020202020204" pitchFamily="34" charset="0"/>
            </a:endParaRPr>
          </a:p>
        </p:txBody>
      </p:sp>
      <p:sp>
        <p:nvSpPr>
          <p:cNvPr id="10" name="TextBox 9"/>
          <p:cNvSpPr txBox="1"/>
          <p:nvPr/>
        </p:nvSpPr>
        <p:spPr>
          <a:xfrm>
            <a:off x="2354663" y="54857"/>
            <a:ext cx="2955497" cy="584775"/>
          </a:xfrm>
          <a:prstGeom prst="rect">
            <a:avLst/>
          </a:prstGeom>
          <a:noFill/>
        </p:spPr>
        <p:txBody>
          <a:bodyPr wrap="square" rtlCol="0">
            <a:spAutoFit/>
          </a:bodyPr>
          <a:lstStyle/>
          <a:p>
            <a:pPr algn="r"/>
            <a:r>
              <a:rPr lang="en-US" sz="3200" b="1" dirty="0" smtClean="0">
                <a:solidFill>
                  <a:srgbClr val="FF0000"/>
                </a:solidFill>
                <a:latin typeface="Arial" panose="020B0604020202020204" pitchFamily="34" charset="0"/>
                <a:cs typeface="Arial" panose="020B0604020202020204" pitchFamily="34" charset="0"/>
              </a:rPr>
              <a:t>g – renal vein</a:t>
            </a:r>
            <a:endParaRPr lang="en-US" sz="2400" b="1"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6190859" y="0"/>
            <a:ext cx="3300638" cy="584775"/>
          </a:xfrm>
          <a:prstGeom prst="rect">
            <a:avLst/>
          </a:prstGeom>
          <a:noFill/>
        </p:spPr>
        <p:txBody>
          <a:bodyPr wrap="square" rtlCol="0">
            <a:spAutoFit/>
          </a:bodyPr>
          <a:lstStyle/>
          <a:p>
            <a:r>
              <a:rPr lang="en-US" sz="3200" b="1" dirty="0" smtClean="0">
                <a:solidFill>
                  <a:srgbClr val="FF0000"/>
                </a:solidFill>
                <a:latin typeface="Arial" panose="020B0604020202020204" pitchFamily="34" charset="0"/>
                <a:cs typeface="Arial" panose="020B0604020202020204" pitchFamily="34" charset="0"/>
              </a:rPr>
              <a:t>f – renal artery</a:t>
            </a:r>
            <a:endParaRPr lang="en-US"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160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674" y="460417"/>
            <a:ext cx="11528631" cy="5389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137941" y="887508"/>
            <a:ext cx="2955497"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urinary</a:t>
            </a:r>
            <a:endParaRPr lang="en-US" sz="2400" b="1" dirty="0">
              <a:solidFill>
                <a:srgbClr val="FF0000"/>
              </a:solidFill>
              <a:latin typeface="Arial" panose="020B0604020202020204" pitchFamily="34" charset="0"/>
              <a:cs typeface="Arial" panose="020B0604020202020204" pitchFamily="34" charset="0"/>
            </a:endParaRPr>
          </a:p>
        </p:txBody>
      </p:sp>
      <p:sp>
        <p:nvSpPr>
          <p:cNvPr id="4" name="TextBox 3"/>
          <p:cNvSpPr txBox="1"/>
          <p:nvPr/>
        </p:nvSpPr>
        <p:spPr>
          <a:xfrm>
            <a:off x="4465153" y="1356778"/>
            <a:ext cx="2955497"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water</a:t>
            </a:r>
            <a:endParaRPr lang="en-US" sz="2400" b="1" dirty="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2044682" y="3030073"/>
            <a:ext cx="2955497"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cortex</a:t>
            </a:r>
            <a:endParaRPr lang="en-US" sz="2400" b="1" dirty="0">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a:off x="6388082" y="3030072"/>
            <a:ext cx="2955497"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medulla</a:t>
            </a:r>
            <a:endParaRPr lang="en-US" sz="2400" b="1" dirty="0">
              <a:solidFill>
                <a:srgbClr val="FF0000"/>
              </a:solidFill>
              <a:latin typeface="Arial" panose="020B0604020202020204" pitchFamily="34" charset="0"/>
              <a:cs typeface="Arial" panose="020B0604020202020204" pitchFamily="34" charset="0"/>
            </a:endParaRPr>
          </a:p>
        </p:txBody>
      </p:sp>
      <p:sp>
        <p:nvSpPr>
          <p:cNvPr id="7" name="TextBox 6"/>
          <p:cNvSpPr txBox="1"/>
          <p:nvPr/>
        </p:nvSpPr>
        <p:spPr>
          <a:xfrm>
            <a:off x="331674" y="4105837"/>
            <a:ext cx="2955497"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urine</a:t>
            </a:r>
            <a:endParaRPr lang="en-US" sz="2400" b="1" dirty="0">
              <a:solidFill>
                <a:srgbClr val="FF0000"/>
              </a:solidFill>
              <a:latin typeface="Arial" panose="020B0604020202020204" pitchFamily="34" charset="0"/>
              <a:cs typeface="Arial" panose="020B0604020202020204" pitchFamily="34" charset="0"/>
            </a:endParaRPr>
          </a:p>
        </p:txBody>
      </p:sp>
      <p:sp>
        <p:nvSpPr>
          <p:cNvPr id="8" name="TextBox 7"/>
          <p:cNvSpPr txBox="1"/>
          <p:nvPr/>
        </p:nvSpPr>
        <p:spPr>
          <a:xfrm>
            <a:off x="8405141" y="4103425"/>
            <a:ext cx="2955497"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ureter</a:t>
            </a:r>
            <a:endParaRPr lang="en-US" sz="2400" b="1"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1153423" y="4690612"/>
            <a:ext cx="2955497"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bladder</a:t>
            </a:r>
            <a:endParaRPr lang="en-US" sz="2400" b="1" dirty="0">
              <a:solidFill>
                <a:srgbClr val="FF0000"/>
              </a:solidFill>
              <a:latin typeface="Arial" panose="020B0604020202020204" pitchFamily="34" charset="0"/>
              <a:cs typeface="Arial" panose="020B0604020202020204" pitchFamily="34" charset="0"/>
            </a:endParaRPr>
          </a:p>
        </p:txBody>
      </p:sp>
      <p:sp>
        <p:nvSpPr>
          <p:cNvPr id="10" name="TextBox 9"/>
          <p:cNvSpPr txBox="1"/>
          <p:nvPr/>
        </p:nvSpPr>
        <p:spPr>
          <a:xfrm>
            <a:off x="4618240" y="5275387"/>
            <a:ext cx="2955497"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urethra</a:t>
            </a:r>
            <a:endParaRPr lang="en-US"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813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6" name="Picture 4" descr="color-of-ur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87" y="-213360"/>
            <a:ext cx="6263640" cy="128149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olor-of-uri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31085" y="-6302992"/>
            <a:ext cx="6483002" cy="12292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407" y="5958840"/>
            <a:ext cx="12100560" cy="954107"/>
          </a:xfrm>
          <a:prstGeom prst="rect">
            <a:avLst/>
          </a:prstGeom>
          <a:solidFill>
            <a:schemeClr val="bg1"/>
          </a:solidFill>
        </p:spPr>
        <p:txBody>
          <a:bodyPr wrap="square" rtlCol="0">
            <a:spAutoFit/>
          </a:bodyPr>
          <a:lstStyle/>
          <a:p>
            <a:pPr algn="ctr"/>
            <a:r>
              <a:rPr lang="en-US" sz="2800" b="1" dirty="0" smtClean="0">
                <a:solidFill>
                  <a:srgbClr val="FF0000"/>
                </a:solidFill>
              </a:rPr>
              <a:t>DISCLAIMER:  This is not intended to diagnose or treat any urinary issues you may be experiencing.  Call your doctor!!!  </a:t>
            </a:r>
            <a:endParaRPr lang="en-US" sz="2800" b="1" dirty="0">
              <a:solidFill>
                <a:srgbClr val="FF0000"/>
              </a:solidFill>
            </a:endParaRPr>
          </a:p>
        </p:txBody>
      </p:sp>
    </p:spTree>
    <p:extLst>
      <p:ext uri="{BB962C8B-B14F-4D97-AF65-F5344CB8AC3E}">
        <p14:creationId xmlns:p14="http://schemas.microsoft.com/office/powerpoint/2010/main" val="9768520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9811" y="228600"/>
            <a:ext cx="11325726" cy="6477000"/>
          </a:xfrm>
        </p:spPr>
        <p:txBody>
          <a:bodyPr/>
          <a:lstStyle/>
          <a:p>
            <a:pPr algn="l"/>
            <a:r>
              <a:rPr lang="en-US" sz="4800" b="1" u="sng" dirty="0" smtClean="0"/>
              <a:t>Homework</a:t>
            </a:r>
            <a:r>
              <a:rPr lang="en-US" sz="4800" b="1" dirty="0"/>
              <a:t>:  Worksheet</a:t>
            </a:r>
          </a:p>
          <a:p>
            <a:pPr algn="l"/>
            <a:r>
              <a:rPr lang="en-US" sz="4800" b="1" dirty="0"/>
              <a:t>	- Exam </a:t>
            </a:r>
            <a:r>
              <a:rPr lang="en-US" sz="4800" b="1" dirty="0" smtClean="0"/>
              <a:t>Monday 1/9</a:t>
            </a:r>
            <a:endParaRPr lang="en-US" sz="4800" b="1" dirty="0"/>
          </a:p>
          <a:p>
            <a:pPr algn="l"/>
            <a:endParaRPr lang="en-US" sz="4000" dirty="0"/>
          </a:p>
        </p:txBody>
      </p:sp>
    </p:spTree>
    <p:extLst>
      <p:ext uri="{BB962C8B-B14F-4D97-AF65-F5344CB8AC3E}">
        <p14:creationId xmlns:p14="http://schemas.microsoft.com/office/powerpoint/2010/main" val="839561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type="body" idx="1"/>
          </p:nvPr>
        </p:nvSpPr>
        <p:spPr>
          <a:xfrm>
            <a:off x="288757" y="1467645"/>
            <a:ext cx="11742821" cy="4351338"/>
          </a:xfrm>
        </p:spPr>
        <p:txBody>
          <a:bodyPr/>
          <a:lstStyle/>
          <a:p>
            <a:pPr eaLnBrk="1" hangingPunct="1"/>
            <a:r>
              <a:rPr lang="en-US" altLang="en-US" sz="4000" dirty="0"/>
              <a:t>The removal of cellular waste (metabolic waste) from the human body</a:t>
            </a:r>
          </a:p>
        </p:txBody>
      </p:sp>
      <p:pic>
        <p:nvPicPr>
          <p:cNvPr id="3075" name="Picture 4" descr="li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52400"/>
            <a:ext cx="12192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5" descr="kidney"/>
          <p:cNvPicPr>
            <a:picLocks noGrp="1" noChangeAspect="1" noChangeArrowheads="1"/>
          </p:cNvPicPr>
          <p:nvPr>
            <p:ph type="title"/>
          </p:nvPr>
        </p:nvPicPr>
        <p:blipFill>
          <a:blip r:embed="rId3" cstate="print">
            <a:extLst>
              <a:ext uri="{28A0092B-C50C-407E-A947-70E740481C1C}">
                <a14:useLocalDpi xmlns:a14="http://schemas.microsoft.com/office/drawing/2010/main" val="0"/>
              </a:ext>
            </a:extLst>
          </a:blip>
          <a:srcRect/>
          <a:stretch>
            <a:fillRect/>
          </a:stretch>
        </p:blipFill>
        <p:spPr>
          <a:xfrm>
            <a:off x="9525001" y="228600"/>
            <a:ext cx="847725"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7" name="Text Box 7"/>
          <p:cNvSpPr txBox="1">
            <a:spLocks noChangeArrowheads="1"/>
          </p:cNvSpPr>
          <p:nvPr/>
        </p:nvSpPr>
        <p:spPr bwMode="auto">
          <a:xfrm>
            <a:off x="3429000" y="228600"/>
            <a:ext cx="5715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5400" dirty="0"/>
              <a:t>Function:</a:t>
            </a:r>
          </a:p>
        </p:txBody>
      </p:sp>
      <p:pic>
        <p:nvPicPr>
          <p:cNvPr id="72713" name="Picture 9" descr="ce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252663"/>
            <a:ext cx="5975684" cy="497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Text Box 15"/>
          <p:cNvSpPr txBox="1">
            <a:spLocks noChangeArrowheads="1"/>
          </p:cNvSpPr>
          <p:nvPr/>
        </p:nvSpPr>
        <p:spPr bwMode="auto">
          <a:xfrm>
            <a:off x="7086600" y="3429001"/>
            <a:ext cx="274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72720" name="Line 16"/>
          <p:cNvSpPr>
            <a:spLocks noChangeShapeType="1"/>
          </p:cNvSpPr>
          <p:nvPr/>
        </p:nvSpPr>
        <p:spPr bwMode="auto">
          <a:xfrm flipV="1">
            <a:off x="7391400" y="3581401"/>
            <a:ext cx="1447800" cy="379413"/>
          </a:xfrm>
          <a:prstGeom prst="line">
            <a:avLst/>
          </a:prstGeom>
          <a:noFill/>
          <a:ln w="317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1" name="Line 17"/>
          <p:cNvSpPr>
            <a:spLocks noChangeShapeType="1"/>
          </p:cNvSpPr>
          <p:nvPr/>
        </p:nvSpPr>
        <p:spPr bwMode="auto">
          <a:xfrm flipV="1">
            <a:off x="7467600" y="4038600"/>
            <a:ext cx="1524000" cy="190500"/>
          </a:xfrm>
          <a:prstGeom prst="line">
            <a:avLst/>
          </a:prstGeom>
          <a:noFill/>
          <a:ln w="317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2" name="Line 18"/>
          <p:cNvSpPr>
            <a:spLocks noChangeShapeType="1"/>
          </p:cNvSpPr>
          <p:nvPr/>
        </p:nvSpPr>
        <p:spPr bwMode="auto">
          <a:xfrm>
            <a:off x="7467600" y="4495800"/>
            <a:ext cx="1447800" cy="95250"/>
          </a:xfrm>
          <a:prstGeom prst="line">
            <a:avLst/>
          </a:prstGeom>
          <a:noFill/>
          <a:ln w="317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3" name="Line 19"/>
          <p:cNvSpPr>
            <a:spLocks noChangeShapeType="1"/>
          </p:cNvSpPr>
          <p:nvPr/>
        </p:nvSpPr>
        <p:spPr bwMode="auto">
          <a:xfrm>
            <a:off x="7391400" y="4800600"/>
            <a:ext cx="1447800" cy="285750"/>
          </a:xfrm>
          <a:prstGeom prst="line">
            <a:avLst/>
          </a:prstGeom>
          <a:noFill/>
          <a:ln w="317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4" name="Text Box 20"/>
          <p:cNvSpPr txBox="1">
            <a:spLocks noChangeArrowheads="1"/>
          </p:cNvSpPr>
          <p:nvPr/>
        </p:nvSpPr>
        <p:spPr bwMode="auto">
          <a:xfrm>
            <a:off x="7315200" y="3276601"/>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72725" name="Text Box 21"/>
          <p:cNvSpPr txBox="1">
            <a:spLocks noChangeArrowheads="1"/>
          </p:cNvSpPr>
          <p:nvPr/>
        </p:nvSpPr>
        <p:spPr bwMode="auto">
          <a:xfrm>
            <a:off x="8815137" y="3295650"/>
            <a:ext cx="114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a:t>H</a:t>
            </a:r>
            <a:r>
              <a:rPr lang="en-US" altLang="en-US" sz="1600" b="1" dirty="0"/>
              <a:t>2</a:t>
            </a:r>
            <a:r>
              <a:rPr lang="en-US" altLang="en-US" sz="2800" b="1" dirty="0"/>
              <a:t>O</a:t>
            </a:r>
          </a:p>
        </p:txBody>
      </p:sp>
      <p:sp>
        <p:nvSpPr>
          <p:cNvPr id="72726" name="Text Box 22"/>
          <p:cNvSpPr txBox="1">
            <a:spLocks noChangeArrowheads="1"/>
          </p:cNvSpPr>
          <p:nvPr/>
        </p:nvSpPr>
        <p:spPr bwMode="auto">
          <a:xfrm>
            <a:off x="8915400" y="3733801"/>
            <a:ext cx="114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t>CO</a:t>
            </a:r>
            <a:r>
              <a:rPr lang="en-US" altLang="en-US" b="1"/>
              <a:t>2</a:t>
            </a:r>
          </a:p>
        </p:txBody>
      </p:sp>
      <p:sp>
        <p:nvSpPr>
          <p:cNvPr id="72727" name="Text Box 23"/>
          <p:cNvSpPr txBox="1">
            <a:spLocks noChangeArrowheads="1"/>
          </p:cNvSpPr>
          <p:nvPr/>
        </p:nvSpPr>
        <p:spPr bwMode="auto">
          <a:xfrm>
            <a:off x="8915400" y="4343401"/>
            <a:ext cx="114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t>SALT</a:t>
            </a:r>
          </a:p>
        </p:txBody>
      </p:sp>
      <p:sp>
        <p:nvSpPr>
          <p:cNvPr id="72728" name="Text Box 24"/>
          <p:cNvSpPr txBox="1">
            <a:spLocks noChangeArrowheads="1"/>
          </p:cNvSpPr>
          <p:nvPr/>
        </p:nvSpPr>
        <p:spPr bwMode="auto">
          <a:xfrm>
            <a:off x="8839200" y="4876801"/>
            <a:ext cx="1371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t>UREA</a:t>
            </a:r>
          </a:p>
        </p:txBody>
      </p:sp>
    </p:spTree>
    <p:extLst>
      <p:ext uri="{BB962C8B-B14F-4D97-AF65-F5344CB8AC3E}">
        <p14:creationId xmlns:p14="http://schemas.microsoft.com/office/powerpoint/2010/main" val="3200293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additive="base">
                                        <p:cTn id="7" dur="500" fill="hold"/>
                                        <p:tgtEl>
                                          <p:spTgt spid="727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27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2720"/>
                                        </p:tgtEl>
                                        <p:attrNameLst>
                                          <p:attrName>style.visibility</p:attrName>
                                        </p:attrNameLst>
                                      </p:cBhvr>
                                      <p:to>
                                        <p:strVal val="visible"/>
                                      </p:to>
                                    </p:set>
                                    <p:anim calcmode="lin" valueType="num">
                                      <p:cBhvr additive="base">
                                        <p:cTn id="13" dur="500" fill="hold"/>
                                        <p:tgtEl>
                                          <p:spTgt spid="72720"/>
                                        </p:tgtEl>
                                        <p:attrNameLst>
                                          <p:attrName>ppt_x</p:attrName>
                                        </p:attrNameLst>
                                      </p:cBhvr>
                                      <p:tavLst>
                                        <p:tav tm="0">
                                          <p:val>
                                            <p:strVal val="#ppt_x"/>
                                          </p:val>
                                        </p:tav>
                                        <p:tav tm="100000">
                                          <p:val>
                                            <p:strVal val="#ppt_x"/>
                                          </p:val>
                                        </p:tav>
                                      </p:tavLst>
                                    </p:anim>
                                    <p:anim calcmode="lin" valueType="num">
                                      <p:cBhvr additive="base">
                                        <p:cTn id="14" dur="500" fill="hold"/>
                                        <p:tgtEl>
                                          <p:spTgt spid="7272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2721"/>
                                        </p:tgtEl>
                                        <p:attrNameLst>
                                          <p:attrName>style.visibility</p:attrName>
                                        </p:attrNameLst>
                                      </p:cBhvr>
                                      <p:to>
                                        <p:strVal val="visible"/>
                                      </p:to>
                                    </p:set>
                                    <p:anim calcmode="lin" valueType="num">
                                      <p:cBhvr additive="base">
                                        <p:cTn id="17" dur="500" fill="hold"/>
                                        <p:tgtEl>
                                          <p:spTgt spid="72721"/>
                                        </p:tgtEl>
                                        <p:attrNameLst>
                                          <p:attrName>ppt_x</p:attrName>
                                        </p:attrNameLst>
                                      </p:cBhvr>
                                      <p:tavLst>
                                        <p:tav tm="0">
                                          <p:val>
                                            <p:strVal val="#ppt_x"/>
                                          </p:val>
                                        </p:tav>
                                        <p:tav tm="100000">
                                          <p:val>
                                            <p:strVal val="#ppt_x"/>
                                          </p:val>
                                        </p:tav>
                                      </p:tavLst>
                                    </p:anim>
                                    <p:anim calcmode="lin" valueType="num">
                                      <p:cBhvr additive="base">
                                        <p:cTn id="18" dur="500" fill="hold"/>
                                        <p:tgtEl>
                                          <p:spTgt spid="7272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2722"/>
                                        </p:tgtEl>
                                        <p:attrNameLst>
                                          <p:attrName>style.visibility</p:attrName>
                                        </p:attrNameLst>
                                      </p:cBhvr>
                                      <p:to>
                                        <p:strVal val="visible"/>
                                      </p:to>
                                    </p:set>
                                    <p:anim calcmode="lin" valueType="num">
                                      <p:cBhvr additive="base">
                                        <p:cTn id="21" dur="500" fill="hold"/>
                                        <p:tgtEl>
                                          <p:spTgt spid="72722"/>
                                        </p:tgtEl>
                                        <p:attrNameLst>
                                          <p:attrName>ppt_x</p:attrName>
                                        </p:attrNameLst>
                                      </p:cBhvr>
                                      <p:tavLst>
                                        <p:tav tm="0">
                                          <p:val>
                                            <p:strVal val="#ppt_x"/>
                                          </p:val>
                                        </p:tav>
                                        <p:tav tm="100000">
                                          <p:val>
                                            <p:strVal val="#ppt_x"/>
                                          </p:val>
                                        </p:tav>
                                      </p:tavLst>
                                    </p:anim>
                                    <p:anim calcmode="lin" valueType="num">
                                      <p:cBhvr additive="base">
                                        <p:cTn id="22" dur="500" fill="hold"/>
                                        <p:tgtEl>
                                          <p:spTgt spid="7272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2723"/>
                                        </p:tgtEl>
                                        <p:attrNameLst>
                                          <p:attrName>style.visibility</p:attrName>
                                        </p:attrNameLst>
                                      </p:cBhvr>
                                      <p:to>
                                        <p:strVal val="visible"/>
                                      </p:to>
                                    </p:set>
                                    <p:anim calcmode="lin" valueType="num">
                                      <p:cBhvr additive="base">
                                        <p:cTn id="25" dur="500" fill="hold"/>
                                        <p:tgtEl>
                                          <p:spTgt spid="72723"/>
                                        </p:tgtEl>
                                        <p:attrNameLst>
                                          <p:attrName>ppt_x</p:attrName>
                                        </p:attrNameLst>
                                      </p:cBhvr>
                                      <p:tavLst>
                                        <p:tav tm="0">
                                          <p:val>
                                            <p:strVal val="#ppt_x"/>
                                          </p:val>
                                        </p:tav>
                                        <p:tav tm="100000">
                                          <p:val>
                                            <p:strVal val="#ppt_x"/>
                                          </p:val>
                                        </p:tav>
                                      </p:tavLst>
                                    </p:anim>
                                    <p:anim calcmode="lin" valueType="num">
                                      <p:cBhvr additive="base">
                                        <p:cTn id="26" dur="500" fill="hold"/>
                                        <p:tgtEl>
                                          <p:spTgt spid="7272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nodePh="1">
                                  <p:stCondLst>
                                    <p:cond delay="0"/>
                                  </p:stCondLst>
                                  <p:endCondLst>
                                    <p:cond evt="begin" delay="0">
                                      <p:tn val="27"/>
                                    </p:cond>
                                  </p:endCondLst>
                                  <p:childTnLst>
                                    <p:set>
                                      <p:cBhvr>
                                        <p:cTn id="28" dur="1" fill="hold">
                                          <p:stCondLst>
                                            <p:cond delay="0"/>
                                          </p:stCondLst>
                                        </p:cTn>
                                        <p:tgtEl>
                                          <p:spTgt spid="72724"/>
                                        </p:tgtEl>
                                        <p:attrNameLst>
                                          <p:attrName>style.visibility</p:attrName>
                                        </p:attrNameLst>
                                      </p:cBhvr>
                                      <p:to>
                                        <p:strVal val="visible"/>
                                      </p:to>
                                    </p:set>
                                    <p:anim calcmode="lin" valueType="num">
                                      <p:cBhvr additive="base">
                                        <p:cTn id="29" dur="500" fill="hold"/>
                                        <p:tgtEl>
                                          <p:spTgt spid="72724"/>
                                        </p:tgtEl>
                                        <p:attrNameLst>
                                          <p:attrName>ppt_x</p:attrName>
                                        </p:attrNameLst>
                                      </p:cBhvr>
                                      <p:tavLst>
                                        <p:tav tm="0">
                                          <p:val>
                                            <p:strVal val="#ppt_x"/>
                                          </p:val>
                                        </p:tav>
                                        <p:tav tm="100000">
                                          <p:val>
                                            <p:strVal val="#ppt_x"/>
                                          </p:val>
                                        </p:tav>
                                      </p:tavLst>
                                    </p:anim>
                                    <p:anim calcmode="lin" valueType="num">
                                      <p:cBhvr additive="base">
                                        <p:cTn id="30" dur="500" fill="hold"/>
                                        <p:tgtEl>
                                          <p:spTgt spid="72724"/>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72725"/>
                                        </p:tgtEl>
                                        <p:attrNameLst>
                                          <p:attrName>style.visibility</p:attrName>
                                        </p:attrNameLst>
                                      </p:cBhvr>
                                      <p:to>
                                        <p:strVal val="visible"/>
                                      </p:to>
                                    </p:set>
                                    <p:animEffect transition="in" filter="box(in)">
                                      <p:cBhvr>
                                        <p:cTn id="35" dur="500"/>
                                        <p:tgtEl>
                                          <p:spTgt spid="7272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72726"/>
                                        </p:tgtEl>
                                        <p:attrNameLst>
                                          <p:attrName>style.visibility</p:attrName>
                                        </p:attrNameLst>
                                      </p:cBhvr>
                                      <p:to>
                                        <p:strVal val="visible"/>
                                      </p:to>
                                    </p:set>
                                    <p:animEffect transition="in" filter="checkerboard(across)">
                                      <p:cBhvr>
                                        <p:cTn id="40" dur="500"/>
                                        <p:tgtEl>
                                          <p:spTgt spid="7272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2727"/>
                                        </p:tgtEl>
                                        <p:attrNameLst>
                                          <p:attrName>style.visibility</p:attrName>
                                        </p:attrNameLst>
                                      </p:cBhvr>
                                      <p:to>
                                        <p:strVal val="visible"/>
                                      </p:to>
                                    </p:set>
                                    <p:anim calcmode="lin" valueType="num">
                                      <p:cBhvr additive="base">
                                        <p:cTn id="45" dur="500" fill="hold"/>
                                        <p:tgtEl>
                                          <p:spTgt spid="72727"/>
                                        </p:tgtEl>
                                        <p:attrNameLst>
                                          <p:attrName>ppt_x</p:attrName>
                                        </p:attrNameLst>
                                      </p:cBhvr>
                                      <p:tavLst>
                                        <p:tav tm="0">
                                          <p:val>
                                            <p:strVal val="#ppt_x"/>
                                          </p:val>
                                        </p:tav>
                                        <p:tav tm="100000">
                                          <p:val>
                                            <p:strVal val="#ppt_x"/>
                                          </p:val>
                                        </p:tav>
                                      </p:tavLst>
                                    </p:anim>
                                    <p:anim calcmode="lin" valueType="num">
                                      <p:cBhvr additive="base">
                                        <p:cTn id="46" dur="500" fill="hold"/>
                                        <p:tgtEl>
                                          <p:spTgt spid="72727"/>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2728"/>
                                        </p:tgtEl>
                                        <p:attrNameLst>
                                          <p:attrName>style.visibility</p:attrName>
                                        </p:attrNameLst>
                                      </p:cBhvr>
                                      <p:to>
                                        <p:strVal val="visible"/>
                                      </p:to>
                                    </p:set>
                                    <p:anim calcmode="lin" valueType="num">
                                      <p:cBhvr additive="base">
                                        <p:cTn id="51" dur="500" fill="hold"/>
                                        <p:tgtEl>
                                          <p:spTgt spid="72728"/>
                                        </p:tgtEl>
                                        <p:attrNameLst>
                                          <p:attrName>ppt_x</p:attrName>
                                        </p:attrNameLst>
                                      </p:cBhvr>
                                      <p:tavLst>
                                        <p:tav tm="0">
                                          <p:val>
                                            <p:strVal val="#ppt_x"/>
                                          </p:val>
                                        </p:tav>
                                        <p:tav tm="100000">
                                          <p:val>
                                            <p:strVal val="#ppt_x"/>
                                          </p:val>
                                        </p:tav>
                                      </p:tavLst>
                                    </p:anim>
                                    <p:anim calcmode="lin" valueType="num">
                                      <p:cBhvr additive="base">
                                        <p:cTn id="52" dur="500" fill="hold"/>
                                        <p:tgtEl>
                                          <p:spTgt spid="727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P spid="72720" grpId="0" animBg="1"/>
      <p:bldP spid="72721" grpId="0" animBg="1"/>
      <p:bldP spid="72722" grpId="0" animBg="1"/>
      <p:bldP spid="72723" grpId="0" animBg="1"/>
      <p:bldP spid="72724" grpId="0"/>
      <p:bldP spid="72725" grpId="0"/>
      <p:bldP spid="72726" grpId="0"/>
      <p:bldP spid="72727" grpId="0"/>
      <p:bldP spid="727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28601"/>
            <a:ext cx="7772400" cy="1470025"/>
          </a:xfrm>
        </p:spPr>
        <p:txBody>
          <a:bodyPr>
            <a:normAutofit/>
          </a:bodyPr>
          <a:lstStyle/>
          <a:p>
            <a:r>
              <a:rPr lang="en-US" sz="8000" b="1" dirty="0"/>
              <a:t>Lesson 3</a:t>
            </a:r>
          </a:p>
        </p:txBody>
      </p:sp>
      <p:sp>
        <p:nvSpPr>
          <p:cNvPr id="3" name="Subtitle 2"/>
          <p:cNvSpPr>
            <a:spLocks noGrp="1"/>
          </p:cNvSpPr>
          <p:nvPr>
            <p:ph type="subTitle" idx="1"/>
          </p:nvPr>
        </p:nvSpPr>
        <p:spPr>
          <a:xfrm>
            <a:off x="1981200" y="2133601"/>
            <a:ext cx="8153400" cy="3101975"/>
          </a:xfrm>
        </p:spPr>
        <p:txBody>
          <a:bodyPr>
            <a:normAutofit/>
          </a:bodyPr>
          <a:lstStyle/>
          <a:p>
            <a:r>
              <a:rPr lang="en-US" sz="6000" b="1" dirty="0"/>
              <a:t>Excretory Malfunctions</a:t>
            </a:r>
          </a:p>
        </p:txBody>
      </p:sp>
    </p:spTree>
    <p:extLst>
      <p:ext uri="{BB962C8B-B14F-4D97-AF65-F5344CB8AC3E}">
        <p14:creationId xmlns:p14="http://schemas.microsoft.com/office/powerpoint/2010/main" val="11689230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7680" y="228600"/>
            <a:ext cx="11415562" cy="6477000"/>
          </a:xfrm>
        </p:spPr>
        <p:txBody>
          <a:bodyPr>
            <a:normAutofit/>
          </a:bodyPr>
          <a:lstStyle/>
          <a:p>
            <a:pPr algn="l"/>
            <a:r>
              <a:rPr lang="en-US" sz="4800" b="1" u="sng" dirty="0"/>
              <a:t>AIM</a:t>
            </a:r>
            <a:r>
              <a:rPr lang="en-US" sz="4800" b="1" dirty="0"/>
              <a:t>:  How can the excretory structures malfunction?</a:t>
            </a:r>
          </a:p>
          <a:p>
            <a:pPr algn="l"/>
            <a:endParaRPr lang="en-US" sz="2800" b="1" dirty="0"/>
          </a:p>
          <a:p>
            <a:pPr algn="l"/>
            <a:r>
              <a:rPr lang="en-US" sz="4800" b="1" u="sng" dirty="0" err="1"/>
              <a:t>Bellwork</a:t>
            </a:r>
            <a:r>
              <a:rPr lang="en-US" sz="4800" b="1" dirty="0"/>
              <a:t>: 1) Take out HW</a:t>
            </a:r>
          </a:p>
          <a:p>
            <a:pPr algn="l"/>
            <a:r>
              <a:rPr lang="en-US" sz="4800" b="1" dirty="0"/>
              <a:t>2) Worksheet – Reviewing Vocab</a:t>
            </a:r>
          </a:p>
          <a:p>
            <a:pPr algn="l"/>
            <a:endParaRPr lang="en-US" sz="2800" b="1" dirty="0"/>
          </a:p>
          <a:p>
            <a:pPr algn="l"/>
            <a:r>
              <a:rPr lang="en-US" sz="4800" b="1" u="sng" dirty="0"/>
              <a:t>Homework</a:t>
            </a:r>
            <a:r>
              <a:rPr lang="en-US" sz="4800" b="1" dirty="0"/>
              <a:t>:  </a:t>
            </a:r>
            <a:r>
              <a:rPr lang="en-US" sz="4800" b="1" dirty="0" smtClean="0"/>
              <a:t>Packet – </a:t>
            </a:r>
            <a:r>
              <a:rPr lang="en-US" sz="4800" b="1" dirty="0" err="1" smtClean="0"/>
              <a:t>Ch</a:t>
            </a:r>
            <a:r>
              <a:rPr lang="en-US" sz="4800" b="1" dirty="0" smtClean="0"/>
              <a:t> 11 Excretion</a:t>
            </a:r>
            <a:endParaRPr lang="en-US" sz="4800" b="1" dirty="0"/>
          </a:p>
          <a:p>
            <a:pPr algn="l"/>
            <a:r>
              <a:rPr lang="en-US" sz="4800" b="1" dirty="0"/>
              <a:t>	- </a:t>
            </a:r>
            <a:r>
              <a:rPr lang="en-US" sz="4800" b="1" dirty="0" smtClean="0"/>
              <a:t>Review &amp; Exam on Monday 1/9</a:t>
            </a:r>
            <a:endParaRPr lang="en-US" sz="4800" b="1" dirty="0"/>
          </a:p>
        </p:txBody>
      </p:sp>
    </p:spTree>
    <p:extLst>
      <p:ext uri="{BB962C8B-B14F-4D97-AF65-F5344CB8AC3E}">
        <p14:creationId xmlns:p14="http://schemas.microsoft.com/office/powerpoint/2010/main" val="24701568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960120" y="-106363"/>
            <a:ext cx="10515600" cy="1325563"/>
          </a:xfrm>
        </p:spPr>
        <p:txBody>
          <a:bodyPr>
            <a:normAutofit/>
          </a:bodyPr>
          <a:lstStyle/>
          <a:p>
            <a:pPr algn="ctr" eaLnBrk="1" hangingPunct="1"/>
            <a:r>
              <a:rPr lang="en-US" altLang="en-US" sz="5400" b="1" u="sng" dirty="0">
                <a:latin typeface="+mn-lt"/>
              </a:rPr>
              <a:t>Excretory System Disorders</a:t>
            </a:r>
          </a:p>
        </p:txBody>
      </p:sp>
      <p:pic>
        <p:nvPicPr>
          <p:cNvPr id="2051" name="Picture 5" descr="uchr_02_img02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4657" y="1219200"/>
            <a:ext cx="39465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37293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20040" y="0"/>
            <a:ext cx="8229600" cy="1143000"/>
          </a:xfrm>
        </p:spPr>
        <p:txBody>
          <a:bodyPr/>
          <a:lstStyle/>
          <a:p>
            <a:pPr algn="l" eaLnBrk="1" hangingPunct="1"/>
            <a:r>
              <a:rPr lang="en-US" altLang="en-US" b="1" u="sng" dirty="0" smtClean="0">
                <a:latin typeface="+mn-lt"/>
              </a:rPr>
              <a:t>1. Gout</a:t>
            </a:r>
            <a:r>
              <a:rPr lang="en-US" altLang="en-US" b="1" dirty="0" smtClean="0">
                <a:latin typeface="+mn-lt"/>
              </a:rPr>
              <a:t> (a type of arthritis)</a:t>
            </a:r>
            <a:endParaRPr lang="en-US" altLang="en-US" b="1" u="sng" dirty="0" smtClean="0">
              <a:latin typeface="+mn-lt"/>
            </a:endParaRPr>
          </a:p>
        </p:txBody>
      </p:sp>
      <p:sp>
        <p:nvSpPr>
          <p:cNvPr id="4099" name="Rectangle 3"/>
          <p:cNvSpPr>
            <a:spLocks noGrp="1" noChangeArrowheads="1"/>
          </p:cNvSpPr>
          <p:nvPr>
            <p:ph type="body" idx="1"/>
          </p:nvPr>
        </p:nvSpPr>
        <p:spPr>
          <a:xfrm>
            <a:off x="320040" y="1066801"/>
            <a:ext cx="6964680" cy="5211763"/>
          </a:xfrm>
        </p:spPr>
        <p:txBody>
          <a:bodyPr>
            <a:noAutofit/>
          </a:bodyPr>
          <a:lstStyle/>
          <a:p>
            <a:pPr eaLnBrk="1" hangingPunct="1">
              <a:lnSpc>
                <a:spcPct val="100000"/>
              </a:lnSpc>
            </a:pPr>
            <a:r>
              <a:rPr lang="en-US" altLang="en-US" sz="3600" dirty="0" smtClean="0">
                <a:latin typeface="Arial" panose="020B0604020202020204" pitchFamily="34" charset="0"/>
                <a:cs typeface="Arial" panose="020B0604020202020204" pitchFamily="34" charset="0"/>
              </a:rPr>
              <a:t>Cause – excess uric acid (from red &amp; organ meats, red wine and chocolate) builds up in the joints</a:t>
            </a:r>
          </a:p>
          <a:p>
            <a:pPr eaLnBrk="1" hangingPunct="1">
              <a:lnSpc>
                <a:spcPct val="100000"/>
              </a:lnSpc>
            </a:pPr>
            <a:r>
              <a:rPr lang="en-US" altLang="en-US" sz="3600" dirty="0" smtClean="0">
                <a:latin typeface="Arial" panose="020B0604020202020204" pitchFamily="34" charset="0"/>
                <a:cs typeface="Arial" panose="020B0604020202020204" pitchFamily="34" charset="0"/>
              </a:rPr>
              <a:t>Disruption of homeostasis - arthritis-like pain</a:t>
            </a:r>
          </a:p>
          <a:p>
            <a:pPr eaLnBrk="1" hangingPunct="1">
              <a:lnSpc>
                <a:spcPct val="100000"/>
              </a:lnSpc>
            </a:pPr>
            <a:r>
              <a:rPr lang="en-US" altLang="en-US" sz="3600" dirty="0" smtClean="0">
                <a:latin typeface="Arial" panose="020B0604020202020204" pitchFamily="34" charset="0"/>
                <a:cs typeface="Arial" panose="020B0604020202020204" pitchFamily="34" charset="0"/>
              </a:rPr>
              <a:t>Treatment/Prevention – anti-inflammatory meds, healthy diet, less red meat  </a:t>
            </a:r>
          </a:p>
        </p:txBody>
      </p:sp>
      <p:pic>
        <p:nvPicPr>
          <p:cNvPr id="5124" name="Picture 5" descr="CON4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1" y="281782"/>
            <a:ext cx="3546475"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57848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ox(in)">
                                      <p:cBhvr>
                                        <p:cTn id="7" dur="5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box(in)">
                                      <p:cBhvr>
                                        <p:cTn id="12" dur="500"/>
                                        <p:tgtEl>
                                          <p:spTgt spid="4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box(in)">
                                      <p:cBhvr>
                                        <p:cTn id="17"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6096000" y="274638"/>
            <a:ext cx="4114800" cy="1143000"/>
          </a:xfrm>
        </p:spPr>
        <p:txBody>
          <a:bodyPr/>
          <a:lstStyle/>
          <a:p>
            <a:pPr algn="ctr" eaLnBrk="1" hangingPunct="1"/>
            <a:r>
              <a:rPr lang="en-US" altLang="en-US" b="1" dirty="0" smtClean="0"/>
              <a:t>Gout</a:t>
            </a:r>
          </a:p>
        </p:txBody>
      </p:sp>
      <p:pic>
        <p:nvPicPr>
          <p:cNvPr id="3076" name="Picture 7" descr="bf12a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 y="274638"/>
            <a:ext cx="4141788"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9" descr="EF5A4FED-C481-4983-ABEA-5CDAEBEAEC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3520" y="2026920"/>
            <a:ext cx="6379464" cy="416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39669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en-US" altLang="en-US" smtClean="0"/>
          </a:p>
        </p:txBody>
      </p:sp>
      <p:sp>
        <p:nvSpPr>
          <p:cNvPr id="4099" name="Rectangle 3"/>
          <p:cNvSpPr>
            <a:spLocks noGrp="1" noChangeArrowheads="1"/>
          </p:cNvSpPr>
          <p:nvPr>
            <p:ph type="body" idx="1"/>
          </p:nvPr>
        </p:nvSpPr>
        <p:spPr/>
        <p:txBody>
          <a:bodyPr/>
          <a:lstStyle/>
          <a:p>
            <a:pPr eaLnBrk="1" hangingPunct="1"/>
            <a:endParaRPr lang="en-US" altLang="en-US" smtClean="0"/>
          </a:p>
        </p:txBody>
      </p:sp>
      <p:pic>
        <p:nvPicPr>
          <p:cNvPr id="4100" name="Picture 5" descr="31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533400"/>
            <a:ext cx="6248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43746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87680" y="-10864"/>
            <a:ext cx="4876800" cy="838200"/>
          </a:xfrm>
        </p:spPr>
        <p:txBody>
          <a:bodyPr/>
          <a:lstStyle/>
          <a:p>
            <a:pPr algn="l" eaLnBrk="1" hangingPunct="1"/>
            <a:r>
              <a:rPr lang="en-US" altLang="en-US" b="1" u="sng" dirty="0" smtClean="0">
                <a:latin typeface="+mn-lt"/>
              </a:rPr>
              <a:t>2. Kidney Stones</a:t>
            </a:r>
          </a:p>
        </p:txBody>
      </p:sp>
      <p:pic>
        <p:nvPicPr>
          <p:cNvPr id="6147" name="Picture 7" descr="1709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04560" y="164396"/>
            <a:ext cx="6187440" cy="4949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8" name="Text Box 10"/>
          <p:cNvSpPr txBox="1">
            <a:spLocks noChangeArrowheads="1"/>
          </p:cNvSpPr>
          <p:nvPr/>
        </p:nvSpPr>
        <p:spPr bwMode="auto">
          <a:xfrm>
            <a:off x="1981200" y="1752600"/>
            <a:ext cx="3276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endParaRPr lang="en-US" altLang="en-US" sz="3200" b="1"/>
          </a:p>
        </p:txBody>
      </p:sp>
      <p:sp>
        <p:nvSpPr>
          <p:cNvPr id="6156" name="Text Box 12"/>
          <p:cNvSpPr txBox="1">
            <a:spLocks noChangeArrowheads="1"/>
          </p:cNvSpPr>
          <p:nvPr/>
        </p:nvSpPr>
        <p:spPr bwMode="auto">
          <a:xfrm>
            <a:off x="106680" y="856357"/>
            <a:ext cx="611124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eaLnBrk="1" hangingPunct="1">
              <a:spcBef>
                <a:spcPct val="50000"/>
              </a:spcBef>
              <a:buFont typeface="Arial" panose="020B0604020202020204" pitchFamily="34" charset="0"/>
              <a:buChar char="•"/>
            </a:pPr>
            <a:r>
              <a:rPr lang="en-US" altLang="en-US" sz="3200" b="1" dirty="0">
                <a:cs typeface="Arial" panose="020B0604020202020204" pitchFamily="34" charset="0"/>
              </a:rPr>
              <a:t>Cause - poor diet, high blood pressure, some are genetic</a:t>
            </a:r>
          </a:p>
          <a:p>
            <a:pPr marL="457200" indent="-457200" eaLnBrk="1" hangingPunct="1">
              <a:spcBef>
                <a:spcPct val="50000"/>
              </a:spcBef>
              <a:buFont typeface="Arial" panose="020B0604020202020204" pitchFamily="34" charset="0"/>
              <a:buChar char="•"/>
            </a:pPr>
            <a:r>
              <a:rPr lang="en-US" altLang="en-US" sz="3200" b="1" dirty="0">
                <a:cs typeface="Arial" panose="020B0604020202020204" pitchFamily="34" charset="0"/>
              </a:rPr>
              <a:t>Disruption of homeostasis – build up of calcium, uric acid inside the kidneys (pain)</a:t>
            </a:r>
          </a:p>
          <a:p>
            <a:pPr marL="457200" indent="-457200" eaLnBrk="1" hangingPunct="1">
              <a:spcBef>
                <a:spcPct val="50000"/>
              </a:spcBef>
              <a:buFont typeface="Arial" panose="020B0604020202020204" pitchFamily="34" charset="0"/>
              <a:buChar char="•"/>
            </a:pPr>
            <a:r>
              <a:rPr lang="en-US" altLang="en-US" sz="3200" b="1" dirty="0">
                <a:cs typeface="Arial" panose="020B0604020202020204" pitchFamily="34" charset="0"/>
              </a:rPr>
              <a:t>Treatment – meds, soundwaves to break apart stone, passes when </a:t>
            </a:r>
            <a:r>
              <a:rPr lang="en-US" altLang="en-US" sz="3200" b="1" dirty="0" smtClean="0">
                <a:cs typeface="Arial" panose="020B0604020202020204" pitchFamily="34" charset="0"/>
              </a:rPr>
              <a:t>urinating</a:t>
            </a:r>
            <a:endParaRPr lang="en-US" altLang="en-US" sz="3200" b="1" dirty="0"/>
          </a:p>
        </p:txBody>
      </p:sp>
      <p:sp>
        <p:nvSpPr>
          <p:cNvPr id="6150" name="TextBox 1"/>
          <p:cNvSpPr txBox="1">
            <a:spLocks noChangeArrowheads="1"/>
          </p:cNvSpPr>
          <p:nvPr/>
        </p:nvSpPr>
        <p:spPr bwMode="auto">
          <a:xfrm>
            <a:off x="6690360" y="5486401"/>
            <a:ext cx="2819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hlinkClick r:id="rId3"/>
              </a:rPr>
              <a:t>Video - Seinfeld, Modern Family, Friends</a:t>
            </a:r>
            <a:endParaRPr lang="en-US" altLang="en-US" dirty="0"/>
          </a:p>
        </p:txBody>
      </p:sp>
    </p:spTree>
    <p:extLst>
      <p:ext uri="{BB962C8B-B14F-4D97-AF65-F5344CB8AC3E}">
        <p14:creationId xmlns:p14="http://schemas.microsoft.com/office/powerpoint/2010/main" val="1269721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156">
                                            <p:txEl>
                                              <p:pRg st="0" end="0"/>
                                            </p:txEl>
                                          </p:spTgt>
                                        </p:tgtEl>
                                        <p:attrNameLst>
                                          <p:attrName>style.visibility</p:attrName>
                                        </p:attrNameLst>
                                      </p:cBhvr>
                                      <p:to>
                                        <p:strVal val="visible"/>
                                      </p:to>
                                    </p:set>
                                    <p:animEffect transition="in" filter="checkerboard(across)">
                                      <p:cBhvr>
                                        <p:cTn id="7" dur="500"/>
                                        <p:tgtEl>
                                          <p:spTgt spid="61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156">
                                            <p:txEl>
                                              <p:pRg st="1" end="1"/>
                                            </p:txEl>
                                          </p:spTgt>
                                        </p:tgtEl>
                                        <p:attrNameLst>
                                          <p:attrName>style.visibility</p:attrName>
                                        </p:attrNameLst>
                                      </p:cBhvr>
                                      <p:to>
                                        <p:strVal val="visible"/>
                                      </p:to>
                                    </p:set>
                                    <p:animEffect transition="in" filter="checkerboard(across)">
                                      <p:cBhvr>
                                        <p:cTn id="12" dur="500"/>
                                        <p:tgtEl>
                                          <p:spTgt spid="615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6156">
                                            <p:txEl>
                                              <p:pRg st="2" end="2"/>
                                            </p:txEl>
                                          </p:spTgt>
                                        </p:tgtEl>
                                        <p:attrNameLst>
                                          <p:attrName>style.visibility</p:attrName>
                                        </p:attrNameLst>
                                      </p:cBhvr>
                                      <p:to>
                                        <p:strVal val="visible"/>
                                      </p:to>
                                    </p:set>
                                    <p:animEffect transition="in" filter="checkerboard(across)">
                                      <p:cBhvr>
                                        <p:cTn id="17" dur="500"/>
                                        <p:tgtEl>
                                          <p:spTgt spid="61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altLang="en-US" smtClean="0"/>
          </a:p>
        </p:txBody>
      </p:sp>
      <p:sp>
        <p:nvSpPr>
          <p:cNvPr id="7171" name="Rectangle 3"/>
          <p:cNvSpPr>
            <a:spLocks noGrp="1" noChangeArrowheads="1"/>
          </p:cNvSpPr>
          <p:nvPr>
            <p:ph type="body" idx="1"/>
          </p:nvPr>
        </p:nvSpPr>
        <p:spPr/>
        <p:txBody>
          <a:bodyPr/>
          <a:lstStyle/>
          <a:p>
            <a:pPr eaLnBrk="1" hangingPunct="1"/>
            <a:endParaRPr lang="en-US" altLang="en-US" smtClean="0"/>
          </a:p>
        </p:txBody>
      </p:sp>
      <p:pic>
        <p:nvPicPr>
          <p:cNvPr id="7172" name="Picture 5" descr="kst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6" y="46039"/>
            <a:ext cx="8607425" cy="680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97666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en-US" altLang="en-US" smtClean="0"/>
          </a:p>
        </p:txBody>
      </p:sp>
      <p:sp>
        <p:nvSpPr>
          <p:cNvPr id="8195" name="Rectangle 3"/>
          <p:cNvSpPr>
            <a:spLocks noGrp="1" noChangeArrowheads="1"/>
          </p:cNvSpPr>
          <p:nvPr>
            <p:ph type="body" idx="1"/>
          </p:nvPr>
        </p:nvSpPr>
        <p:spPr/>
        <p:txBody>
          <a:bodyPr/>
          <a:lstStyle/>
          <a:p>
            <a:pPr eaLnBrk="1" hangingPunct="1"/>
            <a:endParaRPr lang="en-US" altLang="en-US" smtClean="0"/>
          </a:p>
        </p:txBody>
      </p:sp>
      <p:pic>
        <p:nvPicPr>
          <p:cNvPr id="8196" name="Picture 5" descr="kidney%20st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6" y="46039"/>
            <a:ext cx="8988425" cy="672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40394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8120" y="0"/>
            <a:ext cx="10515600" cy="1325563"/>
          </a:xfrm>
        </p:spPr>
        <p:txBody>
          <a:bodyPr/>
          <a:lstStyle/>
          <a:p>
            <a:pPr algn="l" eaLnBrk="1" hangingPunct="1"/>
            <a:r>
              <a:rPr lang="en-US" altLang="en-US" b="1" u="sng" dirty="0" smtClean="0">
                <a:latin typeface="+mn-lt"/>
              </a:rPr>
              <a:t>3. Urinary Tract Infection</a:t>
            </a:r>
          </a:p>
        </p:txBody>
      </p:sp>
      <p:pic>
        <p:nvPicPr>
          <p:cNvPr id="8199" name="Picture 7" descr="medical_urinary-tract-inf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7960" y="1325563"/>
            <a:ext cx="56007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a:xfrm>
            <a:off x="198120" y="1142999"/>
            <a:ext cx="6202680" cy="54240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en-US" sz="3600" b="1" dirty="0" smtClean="0"/>
              <a:t>Cause - E. coli bacteria infect the urethra </a:t>
            </a:r>
          </a:p>
          <a:p>
            <a:pPr>
              <a:lnSpc>
                <a:spcPct val="100000"/>
              </a:lnSpc>
            </a:pPr>
            <a:r>
              <a:rPr lang="en-US" altLang="en-US" sz="3600" b="1" dirty="0" smtClean="0"/>
              <a:t>Disruption of homeostasis - inflammation and painful urination</a:t>
            </a:r>
          </a:p>
          <a:p>
            <a:pPr>
              <a:lnSpc>
                <a:spcPct val="100000"/>
              </a:lnSpc>
            </a:pPr>
            <a:r>
              <a:rPr lang="en-US" altLang="en-US" sz="3600" b="1" dirty="0" smtClean="0"/>
              <a:t>Treatment – antibiotics</a:t>
            </a:r>
          </a:p>
          <a:p>
            <a:pPr>
              <a:lnSpc>
                <a:spcPct val="100000"/>
              </a:lnSpc>
            </a:pPr>
            <a:r>
              <a:rPr lang="en-US" altLang="en-US" sz="3600" b="1" dirty="0" smtClean="0"/>
              <a:t>Prevention – good hygiene, cranberry juice</a:t>
            </a:r>
            <a:endParaRPr lang="en-US" altLang="en-US" sz="3600" b="1" dirty="0"/>
          </a:p>
        </p:txBody>
      </p:sp>
    </p:spTree>
    <p:extLst>
      <p:ext uri="{BB962C8B-B14F-4D97-AF65-F5344CB8AC3E}">
        <p14:creationId xmlns:p14="http://schemas.microsoft.com/office/powerpoint/2010/main" val="700825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checkerboard(across)">
                                      <p:cBhvr>
                                        <p:cTn id="7" dur="500"/>
                                        <p:tgtEl>
                                          <p:spTgt spid="819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87" name="Group 59"/>
          <p:cNvGraphicFramePr>
            <a:graphicFrameLocks noGrp="1"/>
          </p:cNvGraphicFramePr>
          <p:nvPr>
            <p:ph idx="1"/>
            <p:extLst>
              <p:ext uri="{D42A27DB-BD31-4B8C-83A1-F6EECF244321}">
                <p14:modId xmlns:p14="http://schemas.microsoft.com/office/powerpoint/2010/main" val="3635670500"/>
              </p:ext>
            </p:extLst>
          </p:nvPr>
        </p:nvGraphicFramePr>
        <p:xfrm>
          <a:off x="1564105" y="160422"/>
          <a:ext cx="9280358" cy="6400801"/>
        </p:xfrm>
        <a:graphic>
          <a:graphicData uri="http://schemas.openxmlformats.org/drawingml/2006/table">
            <a:tbl>
              <a:tblPr/>
              <a:tblGrid>
                <a:gridCol w="4640179"/>
                <a:gridCol w="4640179"/>
              </a:tblGrid>
              <a:tr h="1301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rPr>
                        <a:t>Metabolic Wastes Produced by Humans…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rPr>
                        <a:t>By-Product of these processes…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1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H</a:t>
                      </a:r>
                      <a:r>
                        <a:rPr kumimoji="0" lang="en-US" sz="1600" b="0" i="0" u="none" strike="noStrike" cap="none" normalizeH="0" baseline="0" dirty="0" smtClean="0">
                          <a:ln>
                            <a:noFill/>
                          </a:ln>
                          <a:solidFill>
                            <a:schemeClr val="tx1"/>
                          </a:solidFill>
                          <a:effectLst/>
                          <a:latin typeface="Arial" charset="0"/>
                        </a:rPr>
                        <a:t>2</a:t>
                      </a:r>
                      <a:r>
                        <a:rPr kumimoji="0" lang="en-US" sz="2800" b="0" i="0" u="none" strike="noStrike" cap="none" normalizeH="0" baseline="0" dirty="0" smtClean="0">
                          <a:ln>
                            <a:noFill/>
                          </a:ln>
                          <a:solidFill>
                            <a:schemeClr val="tx1"/>
                          </a:solidFill>
                          <a:effectLst/>
                          <a:latin typeface="Arial" charset="0"/>
                        </a:rPr>
                        <a: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rPr>
                        <a:t>Dehydration Synthesis, Respiration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486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CO</a:t>
                      </a:r>
                      <a:r>
                        <a:rPr kumimoji="0" lang="en-US" sz="1800" b="0" i="0" u="none" strike="noStrike" cap="none" normalizeH="0" baseline="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rPr>
                        <a:t>Cellular Respiration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469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SALT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rPr>
                        <a:t>Acid and Base Reactions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1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UREA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rPr>
                        <a:t>Protein Metabolism, Deamination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18" name="Text Box 60"/>
          <p:cNvSpPr txBox="1">
            <a:spLocks noChangeArrowheads="1"/>
          </p:cNvSpPr>
          <p:nvPr/>
        </p:nvSpPr>
        <p:spPr bwMode="auto">
          <a:xfrm>
            <a:off x="3429000" y="1524001"/>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4119" name="Text Box 61"/>
          <p:cNvSpPr txBox="1">
            <a:spLocks noChangeArrowheads="1"/>
          </p:cNvSpPr>
          <p:nvPr/>
        </p:nvSpPr>
        <p:spPr bwMode="auto">
          <a:xfrm>
            <a:off x="3352800" y="1524001"/>
            <a:ext cx="10668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a:p>
            <a:pPr eaLnBrk="1" hangingPunct="1">
              <a:spcBef>
                <a:spcPct val="50000"/>
              </a:spcBef>
            </a:pPr>
            <a:endParaRPr lang="en-US" altLang="en-US"/>
          </a:p>
        </p:txBody>
      </p:sp>
      <p:sp>
        <p:nvSpPr>
          <p:cNvPr id="4120" name="Text Box 62"/>
          <p:cNvSpPr txBox="1">
            <a:spLocks noChangeArrowheads="1"/>
          </p:cNvSpPr>
          <p:nvPr/>
        </p:nvSpPr>
        <p:spPr bwMode="auto">
          <a:xfrm>
            <a:off x="3505200" y="1676401"/>
            <a:ext cx="10668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a:p>
            <a:pPr eaLnBrk="1" hangingPunct="1">
              <a:spcBef>
                <a:spcPct val="50000"/>
              </a:spcBef>
            </a:pPr>
            <a:endParaRPr lang="en-US" altLang="en-US"/>
          </a:p>
        </p:txBody>
      </p:sp>
      <p:sp>
        <p:nvSpPr>
          <p:cNvPr id="4121" name="Text Box 63"/>
          <p:cNvSpPr txBox="1">
            <a:spLocks noChangeArrowheads="1"/>
          </p:cNvSpPr>
          <p:nvPr/>
        </p:nvSpPr>
        <p:spPr bwMode="auto">
          <a:xfrm>
            <a:off x="3657600" y="1828801"/>
            <a:ext cx="10668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a:p>
            <a:pPr eaLnBrk="1" hangingPunct="1">
              <a:spcBef>
                <a:spcPct val="50000"/>
              </a:spcBef>
            </a:pPr>
            <a:endParaRPr lang="en-US" altLang="en-US"/>
          </a:p>
        </p:txBody>
      </p:sp>
      <p:sp>
        <p:nvSpPr>
          <p:cNvPr id="4122" name="Text Box 64"/>
          <p:cNvSpPr txBox="1">
            <a:spLocks noChangeArrowheads="1"/>
          </p:cNvSpPr>
          <p:nvPr/>
        </p:nvSpPr>
        <p:spPr bwMode="auto">
          <a:xfrm>
            <a:off x="3352800" y="5105401"/>
            <a:ext cx="10668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a:p>
            <a:pPr eaLnBrk="1" hangingPunct="1">
              <a:spcBef>
                <a:spcPct val="50000"/>
              </a:spcBef>
            </a:pPr>
            <a:endParaRPr lang="en-US" altLang="en-US"/>
          </a:p>
        </p:txBody>
      </p:sp>
      <p:sp>
        <p:nvSpPr>
          <p:cNvPr id="73793" name="Text Box 65"/>
          <p:cNvSpPr txBox="1">
            <a:spLocks noChangeArrowheads="1"/>
          </p:cNvSpPr>
          <p:nvPr/>
        </p:nvSpPr>
        <p:spPr bwMode="auto">
          <a:xfrm>
            <a:off x="3429000" y="1582738"/>
            <a:ext cx="990600" cy="779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a:p>
            <a:pPr eaLnBrk="1" hangingPunct="1">
              <a:spcBef>
                <a:spcPct val="50000"/>
              </a:spcBef>
            </a:pPr>
            <a:endParaRPr lang="en-US" altLang="en-US"/>
          </a:p>
        </p:txBody>
      </p:sp>
      <p:sp>
        <p:nvSpPr>
          <p:cNvPr id="73794" name="Text Box 66"/>
          <p:cNvSpPr txBox="1">
            <a:spLocks noChangeArrowheads="1"/>
          </p:cNvSpPr>
          <p:nvPr/>
        </p:nvSpPr>
        <p:spPr bwMode="auto">
          <a:xfrm>
            <a:off x="3429000" y="2819401"/>
            <a:ext cx="990600" cy="779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a:p>
            <a:pPr eaLnBrk="1" hangingPunct="1">
              <a:spcBef>
                <a:spcPct val="50000"/>
              </a:spcBef>
            </a:pPr>
            <a:endParaRPr lang="en-US" altLang="en-US"/>
          </a:p>
        </p:txBody>
      </p:sp>
      <p:sp>
        <p:nvSpPr>
          <p:cNvPr id="73795" name="Text Box 67"/>
          <p:cNvSpPr txBox="1">
            <a:spLocks noChangeArrowheads="1"/>
          </p:cNvSpPr>
          <p:nvPr/>
        </p:nvSpPr>
        <p:spPr bwMode="auto">
          <a:xfrm>
            <a:off x="3429000" y="4099480"/>
            <a:ext cx="990600" cy="779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a:p>
            <a:pPr eaLnBrk="1" hangingPunct="1">
              <a:spcBef>
                <a:spcPct val="50000"/>
              </a:spcBef>
            </a:pPr>
            <a:endParaRPr lang="en-US" altLang="en-US"/>
          </a:p>
        </p:txBody>
      </p:sp>
      <p:sp>
        <p:nvSpPr>
          <p:cNvPr id="73796" name="Text Box 68"/>
          <p:cNvSpPr txBox="1">
            <a:spLocks noChangeArrowheads="1"/>
          </p:cNvSpPr>
          <p:nvPr/>
        </p:nvSpPr>
        <p:spPr bwMode="auto">
          <a:xfrm>
            <a:off x="3352800" y="5329989"/>
            <a:ext cx="1219200" cy="779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a:p>
            <a:pPr eaLnBrk="1" hangingPunct="1">
              <a:spcBef>
                <a:spcPct val="50000"/>
              </a:spcBef>
            </a:pPr>
            <a:endParaRPr lang="en-US" altLang="en-US"/>
          </a:p>
        </p:txBody>
      </p:sp>
      <p:sp>
        <p:nvSpPr>
          <p:cNvPr id="2" name="TextBox 1"/>
          <p:cNvSpPr txBox="1"/>
          <p:nvPr/>
        </p:nvSpPr>
        <p:spPr>
          <a:xfrm>
            <a:off x="2171700" y="1721134"/>
            <a:ext cx="3429000" cy="707886"/>
          </a:xfrm>
          <a:prstGeom prst="rect">
            <a:avLst/>
          </a:prstGeom>
          <a:noFill/>
        </p:spPr>
        <p:txBody>
          <a:bodyPr wrap="square" rtlCol="0">
            <a:spAutoFit/>
          </a:bodyPr>
          <a:lstStyle/>
          <a:p>
            <a:pPr algn="ctr"/>
            <a:r>
              <a:rPr lang="en-US" sz="4000" b="1" dirty="0">
                <a:solidFill>
                  <a:srgbClr val="FF0000"/>
                </a:solidFill>
              </a:rPr>
              <a:t>Water (H</a:t>
            </a:r>
            <a:r>
              <a:rPr lang="en-US" sz="4000" b="1" baseline="-25000" dirty="0">
                <a:solidFill>
                  <a:srgbClr val="FF0000"/>
                </a:solidFill>
              </a:rPr>
              <a:t>2</a:t>
            </a:r>
            <a:r>
              <a:rPr lang="en-US" sz="4000" b="1" dirty="0">
                <a:solidFill>
                  <a:srgbClr val="FF0000"/>
                </a:solidFill>
              </a:rPr>
              <a:t>0)</a:t>
            </a:r>
          </a:p>
        </p:txBody>
      </p:sp>
      <p:sp>
        <p:nvSpPr>
          <p:cNvPr id="13" name="TextBox 12"/>
          <p:cNvSpPr txBox="1"/>
          <p:nvPr/>
        </p:nvSpPr>
        <p:spPr>
          <a:xfrm>
            <a:off x="2171700" y="2687378"/>
            <a:ext cx="3429000" cy="1323439"/>
          </a:xfrm>
          <a:prstGeom prst="rect">
            <a:avLst/>
          </a:prstGeom>
          <a:noFill/>
        </p:spPr>
        <p:txBody>
          <a:bodyPr wrap="square" rtlCol="0">
            <a:spAutoFit/>
          </a:bodyPr>
          <a:lstStyle/>
          <a:p>
            <a:pPr algn="ctr"/>
            <a:r>
              <a:rPr lang="en-US" sz="4000" b="1" dirty="0">
                <a:solidFill>
                  <a:srgbClr val="FF0000"/>
                </a:solidFill>
              </a:rPr>
              <a:t>Carbon Dioxide (CO</a:t>
            </a:r>
            <a:r>
              <a:rPr lang="en-US" sz="4000" b="1" baseline="-25000" dirty="0">
                <a:solidFill>
                  <a:srgbClr val="FF0000"/>
                </a:solidFill>
              </a:rPr>
              <a:t>2</a:t>
            </a:r>
            <a:r>
              <a:rPr lang="en-US" sz="4000" b="1" dirty="0">
                <a:solidFill>
                  <a:srgbClr val="FF0000"/>
                </a:solidFill>
              </a:rPr>
              <a:t>)</a:t>
            </a:r>
          </a:p>
        </p:txBody>
      </p:sp>
      <p:sp>
        <p:nvSpPr>
          <p:cNvPr id="14" name="TextBox 13"/>
          <p:cNvSpPr txBox="1"/>
          <p:nvPr/>
        </p:nvSpPr>
        <p:spPr>
          <a:xfrm>
            <a:off x="2171700" y="4184521"/>
            <a:ext cx="3429000" cy="707886"/>
          </a:xfrm>
          <a:prstGeom prst="rect">
            <a:avLst/>
          </a:prstGeom>
          <a:noFill/>
        </p:spPr>
        <p:txBody>
          <a:bodyPr wrap="square" rtlCol="0">
            <a:spAutoFit/>
          </a:bodyPr>
          <a:lstStyle/>
          <a:p>
            <a:pPr algn="ctr"/>
            <a:r>
              <a:rPr lang="en-US" sz="4000" b="1" dirty="0">
                <a:solidFill>
                  <a:srgbClr val="FF0000"/>
                </a:solidFill>
              </a:rPr>
              <a:t>Salts</a:t>
            </a:r>
          </a:p>
        </p:txBody>
      </p:sp>
      <p:sp>
        <p:nvSpPr>
          <p:cNvPr id="15" name="TextBox 14"/>
          <p:cNvSpPr txBox="1"/>
          <p:nvPr/>
        </p:nvSpPr>
        <p:spPr>
          <a:xfrm>
            <a:off x="1558089" y="5267152"/>
            <a:ext cx="4646195" cy="1323439"/>
          </a:xfrm>
          <a:prstGeom prst="rect">
            <a:avLst/>
          </a:prstGeom>
          <a:noFill/>
        </p:spPr>
        <p:txBody>
          <a:bodyPr wrap="square" rtlCol="0">
            <a:spAutoFit/>
          </a:bodyPr>
          <a:lstStyle/>
          <a:p>
            <a:pPr algn="ctr"/>
            <a:r>
              <a:rPr lang="en-US" sz="4000" b="1" dirty="0">
                <a:solidFill>
                  <a:srgbClr val="FF0000"/>
                </a:solidFill>
              </a:rPr>
              <a:t>Urea </a:t>
            </a:r>
          </a:p>
          <a:p>
            <a:pPr algn="ctr"/>
            <a:r>
              <a:rPr lang="en-US" sz="4000" b="1" dirty="0">
                <a:solidFill>
                  <a:srgbClr val="FF0000"/>
                </a:solidFill>
              </a:rPr>
              <a:t>(nitrogenous waste)</a:t>
            </a:r>
          </a:p>
        </p:txBody>
      </p:sp>
    </p:spTree>
    <p:extLst>
      <p:ext uri="{BB962C8B-B14F-4D97-AF65-F5344CB8AC3E}">
        <p14:creationId xmlns:p14="http://schemas.microsoft.com/office/powerpoint/2010/main" val="108126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ircle(in)">
                                      <p:cBhvr>
                                        <p:cTn id="2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urinary tract inf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254" y="221615"/>
            <a:ext cx="10253345" cy="6254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8071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5" descr="Imag%208%20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2040" y="816768"/>
            <a:ext cx="3881438"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urinary-tract-inf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8880" y="0"/>
            <a:ext cx="4662488" cy="681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59818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454628"/>
            <a:ext cx="12100560" cy="1200329"/>
          </a:xfrm>
          <a:prstGeom prst="rect">
            <a:avLst/>
          </a:prstGeom>
          <a:solidFill>
            <a:schemeClr val="bg1"/>
          </a:solidFill>
        </p:spPr>
        <p:txBody>
          <a:bodyPr wrap="square" rtlCol="0">
            <a:spAutoFit/>
          </a:bodyPr>
          <a:lstStyle/>
          <a:p>
            <a:pPr algn="ctr"/>
            <a:r>
              <a:rPr lang="en-US" sz="3600" b="1" dirty="0" smtClean="0">
                <a:solidFill>
                  <a:srgbClr val="FF0000"/>
                </a:solidFill>
              </a:rPr>
              <a:t>DISCLAIMER:  This is not intended to diagnose or treat any urinary issues you may be experiencing.  Call your doctor!!!  </a:t>
            </a:r>
            <a:endParaRPr lang="en-US" sz="3600" b="1" dirty="0">
              <a:solidFill>
                <a:srgbClr val="FF0000"/>
              </a:solidFill>
            </a:endParaRPr>
          </a:p>
        </p:txBody>
      </p:sp>
      <p:sp>
        <p:nvSpPr>
          <p:cNvPr id="6" name="TextBox 5"/>
          <p:cNvSpPr txBox="1"/>
          <p:nvPr/>
        </p:nvSpPr>
        <p:spPr>
          <a:xfrm>
            <a:off x="0" y="0"/>
            <a:ext cx="12100560" cy="1015663"/>
          </a:xfrm>
          <a:prstGeom prst="rect">
            <a:avLst/>
          </a:prstGeom>
          <a:solidFill>
            <a:schemeClr val="bg1"/>
          </a:solidFill>
        </p:spPr>
        <p:txBody>
          <a:bodyPr wrap="square" rtlCol="0">
            <a:spAutoFit/>
          </a:bodyPr>
          <a:lstStyle/>
          <a:p>
            <a:pPr algn="ctr"/>
            <a:r>
              <a:rPr lang="en-US" sz="6000" b="1" dirty="0" smtClean="0"/>
              <a:t>Is your urine …?</a:t>
            </a:r>
            <a:endParaRPr lang="en-US" sz="60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3" y="968026"/>
            <a:ext cx="12104303" cy="4486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60271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962" y="1171575"/>
            <a:ext cx="13132696" cy="3840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5168878"/>
            <a:ext cx="12100560" cy="1200329"/>
          </a:xfrm>
          <a:prstGeom prst="rect">
            <a:avLst/>
          </a:prstGeom>
          <a:solidFill>
            <a:schemeClr val="bg1"/>
          </a:solidFill>
        </p:spPr>
        <p:txBody>
          <a:bodyPr wrap="square" rtlCol="0">
            <a:spAutoFit/>
          </a:bodyPr>
          <a:lstStyle/>
          <a:p>
            <a:pPr algn="ctr"/>
            <a:r>
              <a:rPr lang="en-US" sz="3600" b="1" dirty="0" smtClean="0">
                <a:solidFill>
                  <a:srgbClr val="FF0000"/>
                </a:solidFill>
              </a:rPr>
              <a:t>DISCLAIMER:  This is not intended to diagnose or treat any urinary issues you may be experiencing.  Call your doctor!!!  </a:t>
            </a:r>
            <a:endParaRPr lang="en-US" sz="3600" b="1" dirty="0">
              <a:solidFill>
                <a:srgbClr val="FF0000"/>
              </a:solidFill>
            </a:endParaRPr>
          </a:p>
        </p:txBody>
      </p:sp>
      <p:sp>
        <p:nvSpPr>
          <p:cNvPr id="6" name="TextBox 5"/>
          <p:cNvSpPr txBox="1"/>
          <p:nvPr/>
        </p:nvSpPr>
        <p:spPr>
          <a:xfrm>
            <a:off x="0" y="0"/>
            <a:ext cx="12100560" cy="1015663"/>
          </a:xfrm>
          <a:prstGeom prst="rect">
            <a:avLst/>
          </a:prstGeom>
          <a:solidFill>
            <a:schemeClr val="bg1"/>
          </a:solidFill>
        </p:spPr>
        <p:txBody>
          <a:bodyPr wrap="square" rtlCol="0">
            <a:spAutoFit/>
          </a:bodyPr>
          <a:lstStyle/>
          <a:p>
            <a:pPr algn="ctr"/>
            <a:r>
              <a:rPr lang="en-US" sz="6000" b="1" dirty="0" smtClean="0"/>
              <a:t>Is your urine …?</a:t>
            </a:r>
            <a:endParaRPr lang="en-US" sz="6000" b="1" dirty="0"/>
          </a:p>
        </p:txBody>
      </p:sp>
    </p:spTree>
    <p:extLst>
      <p:ext uri="{BB962C8B-B14F-4D97-AF65-F5344CB8AC3E}">
        <p14:creationId xmlns:p14="http://schemas.microsoft.com/office/powerpoint/2010/main" val="15764647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168878"/>
            <a:ext cx="12100560" cy="1200329"/>
          </a:xfrm>
          <a:prstGeom prst="rect">
            <a:avLst/>
          </a:prstGeom>
          <a:solidFill>
            <a:schemeClr val="bg1"/>
          </a:solidFill>
        </p:spPr>
        <p:txBody>
          <a:bodyPr wrap="square" rtlCol="0">
            <a:spAutoFit/>
          </a:bodyPr>
          <a:lstStyle/>
          <a:p>
            <a:pPr algn="ctr"/>
            <a:r>
              <a:rPr lang="en-US" sz="3600" b="1" dirty="0" smtClean="0">
                <a:solidFill>
                  <a:srgbClr val="FF0000"/>
                </a:solidFill>
              </a:rPr>
              <a:t>DISCLAIMER:  This is not intended to diagnose or treat any urinary issues you may be experiencing.  Call your doctor!!!  </a:t>
            </a:r>
            <a:endParaRPr lang="en-US" sz="3600" b="1" dirty="0">
              <a:solidFill>
                <a:srgbClr val="FF0000"/>
              </a:solidFill>
            </a:endParaRPr>
          </a:p>
        </p:txBody>
      </p:sp>
      <p:sp>
        <p:nvSpPr>
          <p:cNvPr id="6" name="TextBox 5"/>
          <p:cNvSpPr txBox="1"/>
          <p:nvPr/>
        </p:nvSpPr>
        <p:spPr>
          <a:xfrm>
            <a:off x="0" y="0"/>
            <a:ext cx="12100560" cy="1015663"/>
          </a:xfrm>
          <a:prstGeom prst="rect">
            <a:avLst/>
          </a:prstGeom>
          <a:solidFill>
            <a:schemeClr val="bg1"/>
          </a:solidFill>
        </p:spPr>
        <p:txBody>
          <a:bodyPr wrap="square" rtlCol="0">
            <a:spAutoFit/>
          </a:bodyPr>
          <a:lstStyle/>
          <a:p>
            <a:pPr algn="ctr"/>
            <a:r>
              <a:rPr lang="en-US" sz="6000" b="1" dirty="0" smtClean="0"/>
              <a:t>Is your urine …?</a:t>
            </a:r>
            <a:endParaRPr lang="en-US" sz="60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15" y="1144251"/>
            <a:ext cx="11323129" cy="3870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73780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168878"/>
            <a:ext cx="12100560" cy="1200329"/>
          </a:xfrm>
          <a:prstGeom prst="rect">
            <a:avLst/>
          </a:prstGeom>
          <a:solidFill>
            <a:schemeClr val="bg1"/>
          </a:solidFill>
        </p:spPr>
        <p:txBody>
          <a:bodyPr wrap="square" rtlCol="0">
            <a:spAutoFit/>
          </a:bodyPr>
          <a:lstStyle/>
          <a:p>
            <a:pPr algn="ctr"/>
            <a:r>
              <a:rPr lang="en-US" sz="3600" b="1" dirty="0" smtClean="0">
                <a:solidFill>
                  <a:srgbClr val="FF0000"/>
                </a:solidFill>
              </a:rPr>
              <a:t>DISCLAIMER:  This is not intended to diagnose or treat any urinary issues you may be experiencing.  Call your doctor!!!  </a:t>
            </a:r>
            <a:endParaRPr lang="en-US" sz="3600" b="1" dirty="0">
              <a:solidFill>
                <a:srgbClr val="FF0000"/>
              </a:solidFill>
            </a:endParaRPr>
          </a:p>
        </p:txBody>
      </p:sp>
      <p:sp>
        <p:nvSpPr>
          <p:cNvPr id="6" name="TextBox 5"/>
          <p:cNvSpPr txBox="1"/>
          <p:nvPr/>
        </p:nvSpPr>
        <p:spPr>
          <a:xfrm>
            <a:off x="0" y="0"/>
            <a:ext cx="12100560" cy="1015663"/>
          </a:xfrm>
          <a:prstGeom prst="rect">
            <a:avLst/>
          </a:prstGeom>
          <a:solidFill>
            <a:schemeClr val="bg1"/>
          </a:solidFill>
        </p:spPr>
        <p:txBody>
          <a:bodyPr wrap="square" rtlCol="0">
            <a:spAutoFit/>
          </a:bodyPr>
          <a:lstStyle/>
          <a:p>
            <a:pPr algn="ctr"/>
            <a:r>
              <a:rPr lang="en-US" sz="6000" b="1" dirty="0" smtClean="0"/>
              <a:t>Is your urine …?</a:t>
            </a:r>
            <a:endParaRPr lang="en-US" sz="60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 y="966243"/>
            <a:ext cx="11930062" cy="4202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76266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168878"/>
            <a:ext cx="12100560" cy="1200329"/>
          </a:xfrm>
          <a:prstGeom prst="rect">
            <a:avLst/>
          </a:prstGeom>
          <a:solidFill>
            <a:schemeClr val="bg1"/>
          </a:solidFill>
        </p:spPr>
        <p:txBody>
          <a:bodyPr wrap="square" rtlCol="0">
            <a:spAutoFit/>
          </a:bodyPr>
          <a:lstStyle/>
          <a:p>
            <a:pPr algn="ctr"/>
            <a:r>
              <a:rPr lang="en-US" sz="3600" b="1" dirty="0" smtClean="0">
                <a:solidFill>
                  <a:srgbClr val="FF0000"/>
                </a:solidFill>
              </a:rPr>
              <a:t>DISCLAIMER:  This is not intended to diagnose or treat any urinary issues you may be experiencing.  Call your doctor!!!  </a:t>
            </a:r>
            <a:endParaRPr lang="en-US" sz="3600" b="1" dirty="0">
              <a:solidFill>
                <a:srgbClr val="FF0000"/>
              </a:solidFill>
            </a:endParaRPr>
          </a:p>
        </p:txBody>
      </p:sp>
      <p:sp>
        <p:nvSpPr>
          <p:cNvPr id="6" name="TextBox 5"/>
          <p:cNvSpPr txBox="1"/>
          <p:nvPr/>
        </p:nvSpPr>
        <p:spPr>
          <a:xfrm>
            <a:off x="0" y="0"/>
            <a:ext cx="12100560" cy="1107996"/>
          </a:xfrm>
          <a:prstGeom prst="rect">
            <a:avLst/>
          </a:prstGeom>
          <a:solidFill>
            <a:schemeClr val="bg1"/>
          </a:solidFill>
        </p:spPr>
        <p:txBody>
          <a:bodyPr wrap="square" rtlCol="0">
            <a:spAutoFit/>
          </a:bodyPr>
          <a:lstStyle/>
          <a:p>
            <a:pPr algn="ctr"/>
            <a:r>
              <a:rPr lang="en-US" sz="6600" b="1" dirty="0" smtClean="0"/>
              <a:t>Is your urine …?</a:t>
            </a:r>
            <a:endParaRPr lang="en-US" sz="66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24" y="1015662"/>
            <a:ext cx="12004311" cy="4001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00817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1053" y="228600"/>
            <a:ext cx="11502189" cy="6477000"/>
          </a:xfrm>
        </p:spPr>
        <p:txBody>
          <a:bodyPr/>
          <a:lstStyle/>
          <a:p>
            <a:pPr algn="l"/>
            <a:r>
              <a:rPr lang="en-US" sz="4800" b="1" u="sng" dirty="0"/>
              <a:t>Homework</a:t>
            </a:r>
            <a:r>
              <a:rPr lang="en-US" sz="4800" b="1" dirty="0"/>
              <a:t>:  </a:t>
            </a:r>
            <a:r>
              <a:rPr lang="en-US" sz="4800" b="1" dirty="0" smtClean="0"/>
              <a:t>Packet – </a:t>
            </a:r>
            <a:r>
              <a:rPr lang="en-US" sz="4800" b="1" dirty="0" err="1" smtClean="0"/>
              <a:t>Ch</a:t>
            </a:r>
            <a:r>
              <a:rPr lang="en-US" sz="4800" b="1" dirty="0" smtClean="0"/>
              <a:t> 11 Excretion </a:t>
            </a:r>
            <a:endParaRPr lang="en-US" sz="4800" b="1" dirty="0"/>
          </a:p>
          <a:p>
            <a:pPr algn="l"/>
            <a:r>
              <a:rPr lang="en-US" sz="4800" b="1" dirty="0"/>
              <a:t>	- </a:t>
            </a:r>
            <a:r>
              <a:rPr lang="en-US" sz="4800" b="1" smtClean="0"/>
              <a:t>Review &amp; Exam on Monday 1/9</a:t>
            </a:r>
            <a:endParaRPr lang="en-US" sz="4800" b="1" dirty="0"/>
          </a:p>
          <a:p>
            <a:pPr algn="l"/>
            <a:endParaRPr lang="en-US" sz="4000" dirty="0"/>
          </a:p>
        </p:txBody>
      </p:sp>
    </p:spTree>
    <p:extLst>
      <p:ext uri="{BB962C8B-B14F-4D97-AF65-F5344CB8AC3E}">
        <p14:creationId xmlns:p14="http://schemas.microsoft.com/office/powerpoint/2010/main" val="1248973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81200" y="22225"/>
            <a:ext cx="8229600" cy="1143000"/>
          </a:xfrm>
        </p:spPr>
        <p:txBody>
          <a:bodyPr>
            <a:normAutofit/>
          </a:bodyPr>
          <a:lstStyle/>
          <a:p>
            <a:pPr algn="ctr" eaLnBrk="1" hangingPunct="1"/>
            <a:r>
              <a:rPr lang="en-US" altLang="en-US" sz="5400" b="1" u="sng" dirty="0" smtClean="0">
                <a:latin typeface="+mn-lt"/>
              </a:rPr>
              <a:t>The Lungs</a:t>
            </a:r>
          </a:p>
        </p:txBody>
      </p:sp>
      <p:pic>
        <p:nvPicPr>
          <p:cNvPr id="5123" name="Picture 4" descr="lungs"/>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10389" y="1319463"/>
            <a:ext cx="4714692" cy="4625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8069" name="Text Box 5"/>
          <p:cNvSpPr txBox="1">
            <a:spLocks noChangeArrowheads="1"/>
          </p:cNvSpPr>
          <p:nvPr/>
        </p:nvSpPr>
        <p:spPr bwMode="auto">
          <a:xfrm>
            <a:off x="6096000" y="1319463"/>
            <a:ext cx="618423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571500" indent="-571500" eaLnBrk="1" hangingPunct="1">
              <a:spcBef>
                <a:spcPct val="50000"/>
              </a:spcBef>
              <a:buFont typeface="Arial" panose="020B0604020202020204" pitchFamily="34" charset="0"/>
              <a:buChar char="•"/>
            </a:pPr>
            <a:r>
              <a:rPr lang="en-US" altLang="en-US" sz="4400" b="1" dirty="0"/>
              <a:t>CO</a:t>
            </a:r>
            <a:r>
              <a:rPr lang="en-US" altLang="en-US" sz="4400" b="1" baseline="-25000" dirty="0"/>
              <a:t>2</a:t>
            </a:r>
            <a:r>
              <a:rPr lang="en-US" altLang="en-US" sz="4400" b="1" dirty="0"/>
              <a:t> &amp; H</a:t>
            </a:r>
            <a:r>
              <a:rPr lang="en-US" altLang="en-US" sz="4400" b="1" baseline="-25000" dirty="0"/>
              <a:t>2</a:t>
            </a:r>
            <a:r>
              <a:rPr lang="en-US" altLang="en-US" sz="4400" b="1" dirty="0"/>
              <a:t>O are </a:t>
            </a:r>
            <a:r>
              <a:rPr lang="en-US" altLang="en-US" sz="4400" b="1" dirty="0" smtClean="0"/>
              <a:t>excreted </a:t>
            </a:r>
            <a:r>
              <a:rPr lang="en-US" altLang="en-US" sz="4400" b="1" dirty="0"/>
              <a:t>during exhalation</a:t>
            </a:r>
            <a:endParaRPr lang="en-US" altLang="en-US" sz="4400" b="1" u="sng" dirty="0"/>
          </a:p>
        </p:txBody>
      </p:sp>
    </p:spTree>
    <p:extLst>
      <p:ext uri="{BB962C8B-B14F-4D97-AF65-F5344CB8AC3E}">
        <p14:creationId xmlns:p14="http://schemas.microsoft.com/office/powerpoint/2010/main" val="2507134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8069"/>
                                        </p:tgtEl>
                                        <p:attrNameLst>
                                          <p:attrName>style.visibility</p:attrName>
                                        </p:attrNameLst>
                                      </p:cBhvr>
                                      <p:to>
                                        <p:strVal val="visible"/>
                                      </p:to>
                                    </p:set>
                                    <p:animEffect transition="in" filter="checkerboard(across)">
                                      <p:cBhvr>
                                        <p:cTn id="7" dur="500"/>
                                        <p:tgtEl>
                                          <p:spTgt spid="88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857376" y="-21432"/>
            <a:ext cx="8229600" cy="1143000"/>
          </a:xfrm>
        </p:spPr>
        <p:txBody>
          <a:bodyPr>
            <a:normAutofit/>
          </a:bodyPr>
          <a:lstStyle/>
          <a:p>
            <a:pPr algn="ctr" eaLnBrk="1" hangingPunct="1"/>
            <a:r>
              <a:rPr lang="en-US" altLang="en-US" sz="5400" b="1" u="sng" dirty="0" smtClean="0">
                <a:latin typeface="+mn-lt"/>
              </a:rPr>
              <a:t>The Liver</a:t>
            </a:r>
          </a:p>
        </p:txBody>
      </p:sp>
      <p:pic>
        <p:nvPicPr>
          <p:cNvPr id="89092" name="Picture 4" descr="live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23900" y="1121568"/>
            <a:ext cx="2743200" cy="2557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9094" name="Picture 6" descr="liver_da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9175" y="1121568"/>
            <a:ext cx="21240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6" name="Picture 8" descr="Liver_cancer_nodular_hodgkins_metast_liver_canc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976" y="3843838"/>
            <a:ext cx="304800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8" name="Picture 10" descr="live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819525"/>
            <a:ext cx="31242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100" name="Text Box 12"/>
          <p:cNvSpPr txBox="1">
            <a:spLocks noChangeArrowheads="1"/>
          </p:cNvSpPr>
          <p:nvPr/>
        </p:nvSpPr>
        <p:spPr bwMode="auto">
          <a:xfrm>
            <a:off x="4155407" y="1262062"/>
            <a:ext cx="3633537"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000" dirty="0"/>
              <a:t>Has many functions!</a:t>
            </a:r>
          </a:p>
        </p:txBody>
      </p:sp>
    </p:spTree>
    <p:extLst>
      <p:ext uri="{BB962C8B-B14F-4D97-AF65-F5344CB8AC3E}">
        <p14:creationId xmlns:p14="http://schemas.microsoft.com/office/powerpoint/2010/main" val="1749420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9092"/>
                                        </p:tgtEl>
                                        <p:attrNameLst>
                                          <p:attrName>style.visibility</p:attrName>
                                        </p:attrNameLst>
                                      </p:cBhvr>
                                      <p:to>
                                        <p:strVal val="visible"/>
                                      </p:to>
                                    </p:set>
                                    <p:anim calcmode="lin" valueType="num">
                                      <p:cBhvr additive="base">
                                        <p:cTn id="7" dur="500" fill="hold"/>
                                        <p:tgtEl>
                                          <p:spTgt spid="89092"/>
                                        </p:tgtEl>
                                        <p:attrNameLst>
                                          <p:attrName>ppt_x</p:attrName>
                                        </p:attrNameLst>
                                      </p:cBhvr>
                                      <p:tavLst>
                                        <p:tav tm="0">
                                          <p:val>
                                            <p:strVal val="#ppt_x"/>
                                          </p:val>
                                        </p:tav>
                                        <p:tav tm="100000">
                                          <p:val>
                                            <p:strVal val="#ppt_x"/>
                                          </p:val>
                                        </p:tav>
                                      </p:tavLst>
                                    </p:anim>
                                    <p:anim calcmode="lin" valueType="num">
                                      <p:cBhvr additive="base">
                                        <p:cTn id="8" dur="500" fill="hold"/>
                                        <p:tgtEl>
                                          <p:spTgt spid="890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9094"/>
                                        </p:tgtEl>
                                        <p:attrNameLst>
                                          <p:attrName>style.visibility</p:attrName>
                                        </p:attrNameLst>
                                      </p:cBhvr>
                                      <p:to>
                                        <p:strVal val="visible"/>
                                      </p:to>
                                    </p:set>
                                    <p:anim calcmode="lin" valueType="num">
                                      <p:cBhvr additive="base">
                                        <p:cTn id="13" dur="500" fill="hold"/>
                                        <p:tgtEl>
                                          <p:spTgt spid="89094"/>
                                        </p:tgtEl>
                                        <p:attrNameLst>
                                          <p:attrName>ppt_x</p:attrName>
                                        </p:attrNameLst>
                                      </p:cBhvr>
                                      <p:tavLst>
                                        <p:tav tm="0">
                                          <p:val>
                                            <p:strVal val="#ppt_x"/>
                                          </p:val>
                                        </p:tav>
                                        <p:tav tm="100000">
                                          <p:val>
                                            <p:strVal val="#ppt_x"/>
                                          </p:val>
                                        </p:tav>
                                      </p:tavLst>
                                    </p:anim>
                                    <p:anim calcmode="lin" valueType="num">
                                      <p:cBhvr additive="base">
                                        <p:cTn id="14" dur="500" fill="hold"/>
                                        <p:tgtEl>
                                          <p:spTgt spid="8909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9098"/>
                                        </p:tgtEl>
                                        <p:attrNameLst>
                                          <p:attrName>style.visibility</p:attrName>
                                        </p:attrNameLst>
                                      </p:cBhvr>
                                      <p:to>
                                        <p:strVal val="visible"/>
                                      </p:to>
                                    </p:set>
                                    <p:anim calcmode="lin" valueType="num">
                                      <p:cBhvr additive="base">
                                        <p:cTn id="19" dur="500" fill="hold"/>
                                        <p:tgtEl>
                                          <p:spTgt spid="89098"/>
                                        </p:tgtEl>
                                        <p:attrNameLst>
                                          <p:attrName>ppt_x</p:attrName>
                                        </p:attrNameLst>
                                      </p:cBhvr>
                                      <p:tavLst>
                                        <p:tav tm="0">
                                          <p:val>
                                            <p:strVal val="#ppt_x"/>
                                          </p:val>
                                        </p:tav>
                                        <p:tav tm="100000">
                                          <p:val>
                                            <p:strVal val="#ppt_x"/>
                                          </p:val>
                                        </p:tav>
                                      </p:tavLst>
                                    </p:anim>
                                    <p:anim calcmode="lin" valueType="num">
                                      <p:cBhvr additive="base">
                                        <p:cTn id="20" dur="500" fill="hold"/>
                                        <p:tgtEl>
                                          <p:spTgt spid="8909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9096"/>
                                        </p:tgtEl>
                                        <p:attrNameLst>
                                          <p:attrName>style.visibility</p:attrName>
                                        </p:attrNameLst>
                                      </p:cBhvr>
                                      <p:to>
                                        <p:strVal val="visible"/>
                                      </p:to>
                                    </p:set>
                                    <p:anim calcmode="lin" valueType="num">
                                      <p:cBhvr additive="base">
                                        <p:cTn id="25" dur="500" fill="hold"/>
                                        <p:tgtEl>
                                          <p:spTgt spid="89096"/>
                                        </p:tgtEl>
                                        <p:attrNameLst>
                                          <p:attrName>ppt_x</p:attrName>
                                        </p:attrNameLst>
                                      </p:cBhvr>
                                      <p:tavLst>
                                        <p:tav tm="0">
                                          <p:val>
                                            <p:strVal val="#ppt_x"/>
                                          </p:val>
                                        </p:tav>
                                        <p:tav tm="100000">
                                          <p:val>
                                            <p:strVal val="#ppt_x"/>
                                          </p:val>
                                        </p:tav>
                                      </p:tavLst>
                                    </p:anim>
                                    <p:anim calcmode="lin" valueType="num">
                                      <p:cBhvr additive="base">
                                        <p:cTn id="26" dur="500" fill="hold"/>
                                        <p:tgtEl>
                                          <p:spTgt spid="8909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nodeType="clickEffect">
                                  <p:stCondLst>
                                    <p:cond delay="0"/>
                                  </p:stCondLst>
                                  <p:childTnLst>
                                    <p:set>
                                      <p:cBhvr>
                                        <p:cTn id="30" dur="1" fill="hold">
                                          <p:stCondLst>
                                            <p:cond delay="0"/>
                                          </p:stCondLst>
                                        </p:cTn>
                                        <p:tgtEl>
                                          <p:spTgt spid="89100">
                                            <p:txEl>
                                              <p:pRg st="0" end="0"/>
                                            </p:txEl>
                                          </p:spTgt>
                                        </p:tgtEl>
                                        <p:attrNameLst>
                                          <p:attrName>style.visibility</p:attrName>
                                        </p:attrNameLst>
                                      </p:cBhvr>
                                      <p:to>
                                        <p:strVal val="visible"/>
                                      </p:to>
                                    </p:set>
                                    <p:animEffect transition="in" filter="checkerboard(across)">
                                      <p:cBhvr>
                                        <p:cTn id="31" dur="500"/>
                                        <p:tgtEl>
                                          <p:spTgt spid="891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5" name="Picture 7" descr="Image result for urea 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2800" y="1384300"/>
            <a:ext cx="6142290" cy="5257800"/>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title"/>
          </p:nvPr>
        </p:nvSpPr>
        <p:spPr>
          <a:xfrm>
            <a:off x="2006600" y="-152400"/>
            <a:ext cx="8229600" cy="1143000"/>
          </a:xfrm>
        </p:spPr>
        <p:txBody>
          <a:bodyPr>
            <a:normAutofit/>
          </a:bodyPr>
          <a:lstStyle/>
          <a:p>
            <a:pPr algn="ctr" eaLnBrk="1" hangingPunct="1"/>
            <a:r>
              <a:rPr lang="en-US" altLang="en-US" sz="5400" b="1" u="sng" dirty="0" smtClean="0">
                <a:latin typeface="+mn-lt"/>
              </a:rPr>
              <a:t>Liver - Excretory System</a:t>
            </a:r>
          </a:p>
        </p:txBody>
      </p:sp>
      <p:sp>
        <p:nvSpPr>
          <p:cNvPr id="90115" name="Rectangle 3"/>
          <p:cNvSpPr>
            <a:spLocks noGrp="1" noChangeArrowheads="1"/>
          </p:cNvSpPr>
          <p:nvPr>
            <p:ph type="body" idx="1"/>
          </p:nvPr>
        </p:nvSpPr>
        <p:spPr>
          <a:xfrm>
            <a:off x="355600" y="990602"/>
            <a:ext cx="11569700" cy="825499"/>
          </a:xfrm>
        </p:spPr>
        <p:txBody>
          <a:bodyPr>
            <a:normAutofit/>
          </a:bodyPr>
          <a:lstStyle/>
          <a:p>
            <a:pPr marL="0" indent="0">
              <a:buNone/>
            </a:pPr>
            <a:r>
              <a:rPr lang="en-US" altLang="en-US" sz="4400" u="sng" dirty="0"/>
              <a:t>Function</a:t>
            </a:r>
            <a:r>
              <a:rPr lang="en-US" altLang="en-US" sz="4400" dirty="0"/>
              <a:t>:  Breaks down proteins (deamination)</a:t>
            </a:r>
          </a:p>
        </p:txBody>
      </p:sp>
      <p:sp>
        <p:nvSpPr>
          <p:cNvPr id="2" name="Rectangle 1"/>
          <p:cNvSpPr/>
          <p:nvPr/>
        </p:nvSpPr>
        <p:spPr>
          <a:xfrm>
            <a:off x="-184150" y="2209801"/>
            <a:ext cx="6324600" cy="3170099"/>
          </a:xfrm>
          <a:prstGeom prst="rect">
            <a:avLst/>
          </a:prstGeom>
        </p:spPr>
        <p:txBody>
          <a:bodyPr wrap="square">
            <a:spAutoFit/>
          </a:bodyPr>
          <a:lstStyle/>
          <a:p>
            <a:pPr marL="914400" lvl="1" indent="-457200">
              <a:buFont typeface="Arial" panose="020B0604020202020204" pitchFamily="34" charset="0"/>
              <a:buChar char="•"/>
            </a:pPr>
            <a:r>
              <a:rPr lang="en-US" altLang="en-US" sz="4000" u="sng" dirty="0"/>
              <a:t>produces</a:t>
            </a:r>
            <a:r>
              <a:rPr lang="en-US" altLang="en-US" sz="4000" dirty="0"/>
              <a:t> a </a:t>
            </a:r>
            <a:r>
              <a:rPr lang="en-US" altLang="en-US" sz="4000" u="sng" dirty="0"/>
              <a:t>nitrogenous</a:t>
            </a:r>
            <a:r>
              <a:rPr lang="en-US" altLang="en-US" sz="4000" dirty="0"/>
              <a:t> waste called </a:t>
            </a:r>
            <a:r>
              <a:rPr lang="en-US" altLang="en-US" sz="4000" u="sng" dirty="0"/>
              <a:t>urea</a:t>
            </a:r>
            <a:r>
              <a:rPr lang="en-US" altLang="en-US" sz="4000" dirty="0"/>
              <a:t> </a:t>
            </a:r>
            <a:endParaRPr lang="en-US" altLang="en-US" sz="4000" dirty="0" smtClean="0"/>
          </a:p>
          <a:p>
            <a:pPr marL="914400" lvl="1" indent="-457200">
              <a:buFont typeface="Arial" panose="020B0604020202020204" pitchFamily="34" charset="0"/>
              <a:buChar char="•"/>
            </a:pPr>
            <a:r>
              <a:rPr lang="en-US" altLang="en-US" sz="4000" dirty="0" smtClean="0"/>
              <a:t>urea </a:t>
            </a:r>
            <a:r>
              <a:rPr lang="en-US" altLang="en-US" sz="4000" dirty="0"/>
              <a:t>enters the blood stream </a:t>
            </a:r>
            <a:r>
              <a:rPr lang="en-US" altLang="en-US" sz="4000" dirty="0" smtClean="0"/>
              <a:t>to be removed by </a:t>
            </a:r>
            <a:r>
              <a:rPr lang="en-US" altLang="en-US" sz="4000" dirty="0"/>
              <a:t>the kidneys</a:t>
            </a:r>
            <a:endParaRPr lang="en-US" altLang="en-US" sz="4000" u="sng" dirty="0"/>
          </a:p>
        </p:txBody>
      </p:sp>
    </p:spTree>
    <p:extLst>
      <p:ext uri="{BB962C8B-B14F-4D97-AF65-F5344CB8AC3E}">
        <p14:creationId xmlns:p14="http://schemas.microsoft.com/office/powerpoint/2010/main" val="113948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0115"/>
                                        </p:tgtEl>
                                        <p:attrNameLst>
                                          <p:attrName>style.visibility</p:attrName>
                                        </p:attrNameLst>
                                      </p:cBhvr>
                                      <p:to>
                                        <p:strVal val="visible"/>
                                      </p:to>
                                    </p:set>
                                    <p:animEffect transition="in" filter="blinds(horizontal)">
                                      <p:cBhvr>
                                        <p:cTn id="7" dur="500"/>
                                        <p:tgtEl>
                                          <p:spTgt spid="901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6100" y="0"/>
            <a:ext cx="8229600" cy="1143000"/>
          </a:xfrm>
        </p:spPr>
        <p:txBody>
          <a:bodyPr>
            <a:normAutofit/>
          </a:bodyPr>
          <a:lstStyle/>
          <a:p>
            <a:pPr algn="ctr"/>
            <a:r>
              <a:rPr lang="en-US" sz="4800" dirty="0" smtClean="0">
                <a:latin typeface="+mn-lt"/>
              </a:rPr>
              <a:t>The Urea Cycle</a:t>
            </a:r>
            <a:endParaRPr lang="en-US" sz="4800" dirty="0">
              <a:latin typeface="+mn-lt"/>
            </a:endParaRPr>
          </a:p>
        </p:txBody>
      </p:sp>
      <p:pic>
        <p:nvPicPr>
          <p:cNvPr id="3" name="Picture 4" descr="Urea cycle; F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939800"/>
            <a:ext cx="12419096" cy="567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0615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TotalTime>
  <Words>1694</Words>
  <Application>Microsoft Office PowerPoint</Application>
  <PresentationFormat>Custom</PresentationFormat>
  <Paragraphs>284</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Lesson 1</vt:lpstr>
      <vt:lpstr>PowerPoint Presentation</vt:lpstr>
      <vt:lpstr>The Human  Excretory System</vt:lpstr>
      <vt:lpstr>PowerPoint Presentation</vt:lpstr>
      <vt:lpstr>PowerPoint Presentation</vt:lpstr>
      <vt:lpstr>The Lungs</vt:lpstr>
      <vt:lpstr>The Liver</vt:lpstr>
      <vt:lpstr>Liver - Excretory System</vt:lpstr>
      <vt:lpstr>The Urea Cycle</vt:lpstr>
      <vt:lpstr>Liver - Digestive System</vt:lpstr>
      <vt:lpstr>Liver - Circulatory System</vt:lpstr>
      <vt:lpstr>PowerPoint Presentation</vt:lpstr>
      <vt:lpstr>Skin Structures</vt:lpstr>
      <vt:lpstr>Skin Structures Word Bank</vt:lpstr>
      <vt:lpstr>Skin Structures </vt:lpstr>
      <vt:lpstr>PowerPoint Presentation</vt:lpstr>
      <vt:lpstr>PowerPoint Presentation</vt:lpstr>
      <vt:lpstr>PowerPoint Presentation</vt:lpstr>
      <vt:lpstr>Lesson 2</vt:lpstr>
      <vt:lpstr>PowerPoint Presentation</vt:lpstr>
      <vt:lpstr>Kidneys For Sale? - YouTube</vt:lpstr>
      <vt:lpstr>PowerPoint Presentation</vt:lpstr>
      <vt:lpstr>PowerPoint Presentation</vt:lpstr>
      <vt:lpstr>PowerPoint Presentation</vt:lpstr>
      <vt:lpstr>PowerPoint Presentation</vt:lpstr>
      <vt:lpstr>The Urinary System</vt:lpstr>
      <vt:lpstr>PowerPoint Presentation</vt:lpstr>
      <vt:lpstr>PowerPoint Presentation</vt:lpstr>
      <vt:lpstr>PowerPoint Presentation</vt:lpstr>
      <vt:lpstr>Kidney (Cross Section)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 3</vt:lpstr>
      <vt:lpstr>PowerPoint Presentation</vt:lpstr>
      <vt:lpstr>Excretory System Disorders</vt:lpstr>
      <vt:lpstr>1. Gout (a type of arthritis)</vt:lpstr>
      <vt:lpstr>Gout</vt:lpstr>
      <vt:lpstr>PowerPoint Presentation</vt:lpstr>
      <vt:lpstr>2. Kidney Stones</vt:lpstr>
      <vt:lpstr>PowerPoint Presentation</vt:lpstr>
      <vt:lpstr>PowerPoint Presentation</vt:lpstr>
      <vt:lpstr>3. Urinary Tract Infection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dc:title>
  <dc:creator>Gina Marando</dc:creator>
  <cp:lastModifiedBy>Gina Marando</cp:lastModifiedBy>
  <cp:revision>37</cp:revision>
  <dcterms:created xsi:type="dcterms:W3CDTF">2017-01-02T00:09:02Z</dcterms:created>
  <dcterms:modified xsi:type="dcterms:W3CDTF">2017-01-06T12:44:57Z</dcterms:modified>
</cp:coreProperties>
</file>