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9"/>
  </p:notesMasterIdLst>
  <p:sldIdLst>
    <p:sldId id="286" r:id="rId2"/>
    <p:sldId id="288" r:id="rId3"/>
    <p:sldId id="289" r:id="rId4"/>
    <p:sldId id="290" r:id="rId5"/>
    <p:sldId id="256" r:id="rId6"/>
    <p:sldId id="269" r:id="rId7"/>
    <p:sldId id="278" r:id="rId8"/>
    <p:sldId id="279" r:id="rId9"/>
    <p:sldId id="280" r:id="rId10"/>
    <p:sldId id="281" r:id="rId11"/>
    <p:sldId id="268" r:id="rId12"/>
    <p:sldId id="305" r:id="rId13"/>
    <p:sldId id="282" r:id="rId14"/>
    <p:sldId id="283" r:id="rId15"/>
    <p:sldId id="306" r:id="rId16"/>
    <p:sldId id="284" r:id="rId17"/>
    <p:sldId id="285" r:id="rId18"/>
    <p:sldId id="307" r:id="rId19"/>
    <p:sldId id="257" r:id="rId20"/>
    <p:sldId id="313" r:id="rId21"/>
    <p:sldId id="314" r:id="rId22"/>
    <p:sldId id="315" r:id="rId23"/>
    <p:sldId id="316" r:id="rId24"/>
    <p:sldId id="275" r:id="rId25"/>
    <p:sldId id="287" r:id="rId26"/>
    <p:sldId id="300" r:id="rId27"/>
    <p:sldId id="301" r:id="rId28"/>
    <p:sldId id="274" r:id="rId29"/>
    <p:sldId id="273" r:id="rId30"/>
    <p:sldId id="258" r:id="rId31"/>
    <p:sldId id="266" r:id="rId32"/>
    <p:sldId id="291" r:id="rId33"/>
    <p:sldId id="292" r:id="rId34"/>
    <p:sldId id="317" r:id="rId35"/>
    <p:sldId id="308" r:id="rId36"/>
    <p:sldId id="293" r:id="rId37"/>
    <p:sldId id="294" r:id="rId38"/>
    <p:sldId id="267" r:id="rId39"/>
    <p:sldId id="295" r:id="rId40"/>
    <p:sldId id="296" r:id="rId41"/>
    <p:sldId id="297" r:id="rId42"/>
    <p:sldId id="299" r:id="rId43"/>
    <p:sldId id="311" r:id="rId44"/>
    <p:sldId id="312" r:id="rId45"/>
    <p:sldId id="309" r:id="rId46"/>
    <p:sldId id="310" r:id="rId47"/>
    <p:sldId id="298" r:id="rId48"/>
    <p:sldId id="259" r:id="rId49"/>
    <p:sldId id="329" r:id="rId50"/>
    <p:sldId id="331" r:id="rId51"/>
    <p:sldId id="332" r:id="rId52"/>
    <p:sldId id="333" r:id="rId53"/>
    <p:sldId id="265" r:id="rId54"/>
    <p:sldId id="260" r:id="rId55"/>
    <p:sldId id="271" r:id="rId56"/>
    <p:sldId id="272" r:id="rId57"/>
    <p:sldId id="304" r:id="rId58"/>
    <p:sldId id="261" r:id="rId59"/>
    <p:sldId id="270" r:id="rId60"/>
    <p:sldId id="318" r:id="rId61"/>
    <p:sldId id="262" r:id="rId62"/>
    <p:sldId id="276" r:id="rId63"/>
    <p:sldId id="277" r:id="rId64"/>
    <p:sldId id="263" r:id="rId65"/>
    <p:sldId id="302" r:id="rId66"/>
    <p:sldId id="319" r:id="rId67"/>
    <p:sldId id="320" r:id="rId68"/>
    <p:sldId id="321" r:id="rId69"/>
    <p:sldId id="322" r:id="rId70"/>
    <p:sldId id="323" r:id="rId71"/>
    <p:sldId id="324" r:id="rId72"/>
    <p:sldId id="326" r:id="rId73"/>
    <p:sldId id="328" r:id="rId74"/>
    <p:sldId id="327" r:id="rId75"/>
    <p:sldId id="330" r:id="rId76"/>
    <p:sldId id="264" r:id="rId77"/>
    <p:sldId id="303" r:id="rId78"/>
  </p:sldIdLst>
  <p:sldSz cx="10423525" cy="73152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250" autoAdjust="0"/>
    <p:restoredTop sz="94660"/>
  </p:normalViewPr>
  <p:slideViewPr>
    <p:cSldViewPr>
      <p:cViewPr>
        <p:scale>
          <a:sx n="40" d="100"/>
          <a:sy n="40" d="100"/>
        </p:scale>
        <p:origin x="-1506" y="-1662"/>
      </p:cViewPr>
      <p:guideLst>
        <p:guide orient="horz" pos="2304"/>
        <p:guide pos="328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132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FEB5A0-045A-4562-8259-305DB164DA9D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7425" y="685800"/>
            <a:ext cx="48831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C62AF4-05A3-42E2-B935-D900A629E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726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765" y="2272456"/>
            <a:ext cx="8859996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3529" y="4145280"/>
            <a:ext cx="7296468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7056" y="292950"/>
            <a:ext cx="2345293" cy="62416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1176" y="292950"/>
            <a:ext cx="6862154" cy="6241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386" y="4700695"/>
            <a:ext cx="8859996" cy="145288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3386" y="3100495"/>
            <a:ext cx="8859996" cy="160019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1176" y="1706882"/>
            <a:ext cx="4603724" cy="48276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8625" y="1706882"/>
            <a:ext cx="4603724" cy="48276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1177" y="1637455"/>
            <a:ext cx="4605534" cy="6824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177" y="2319868"/>
            <a:ext cx="4605534" cy="421470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5008" y="1637455"/>
            <a:ext cx="4607342" cy="6824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95008" y="2319868"/>
            <a:ext cx="4607342" cy="421470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177" y="291253"/>
            <a:ext cx="3429268" cy="123952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5309" y="291256"/>
            <a:ext cx="5827040" cy="624332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1177" y="1530776"/>
            <a:ext cx="3429268" cy="50038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3084" y="5120641"/>
            <a:ext cx="6254115" cy="60452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43084" y="653627"/>
            <a:ext cx="6254115" cy="43891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43084" y="5725162"/>
            <a:ext cx="6254115" cy="8585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1176" y="292947"/>
            <a:ext cx="9381173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1176" y="1706882"/>
            <a:ext cx="9381173" cy="4827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1176" y="6780109"/>
            <a:ext cx="2432156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61371" y="6780109"/>
            <a:ext cx="3300783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70193" y="6780109"/>
            <a:ext cx="2432156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jpeg"/><Relationship Id="rId7" Type="http://schemas.openxmlformats.org/officeDocument/2006/relationships/hyperlink" Target="http://www.google.com/url?sa=i&amp;rct=j&amp;q=&amp;esrc=s&amp;frm=1&amp;source=images&amp;cd=&amp;cad=rja&amp;uact=8&amp;docid=um14T4-Bd607DM&amp;tbnid=aL0Wz7c54_AruM:&amp;ved=0CAUQjRw&amp;url=http://www.regentsprep.org/Regents/core/questions/questions.cfm?Course%3DBIOL%26TopicCode%3D5c&amp;ei=SKiIU8bYBafIsASBloAw&amp;psig=AFQjCNGRuQkgytrO07k2rmvTi9J4fxCOAg&amp;ust=1401551273288646" TargetMode="External"/><Relationship Id="rId2" Type="http://schemas.openxmlformats.org/officeDocument/2006/relationships/hyperlink" Target="http://www.google.com/url?sa=i&amp;rct=j&amp;q=&amp;esrc=s&amp;frm=1&amp;source=images&amp;cd=&amp;cad=rja&amp;uact=8&amp;docid=fLBSXY25tyEVdM&amp;tbnid=t7RL7me6mY0DbM:&amp;ved=0CAUQjRw&amp;url=http://www.edusolution.com/regentsexams/livingenviron/june2011/page10.htm&amp;ei=VKeIU_C3NJSvsASRhYHgAg&amp;bvm=bv.67720277,d.aWw&amp;psig=AFQjCNFrnFBM9gSaoo_IeSBzfLWCgL-P3A&amp;ust=140155085921783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10" Type="http://schemas.openxmlformats.org/officeDocument/2006/relationships/image" Target="../media/image26.jpeg"/><Relationship Id="rId4" Type="http://schemas.openxmlformats.org/officeDocument/2006/relationships/hyperlink" Target="http://www.google.com/url?sa=i&amp;rct=j&amp;q=&amp;esrc=s&amp;frm=1&amp;source=images&amp;cd=&amp;cad=rja&amp;uact=8&amp;docid=0fEVIAU5ogZi7M&amp;tbnid=FSEl4V4iGQR25M:&amp;ved=0CAUQjRw&amp;url=http://www.edusolution.com/edusolution2/livinenviron/june2003/page12.htm&amp;ei=k6eIU9_zII_jsATjioLYAw&amp;bvm=bv.67720277,d.aWw&amp;psig=AFQjCNFrnFBM9gSaoo_IeSBzfLWCgL-P3A&amp;ust=1401550859217832" TargetMode="External"/><Relationship Id="rId9" Type="http://schemas.openxmlformats.org/officeDocument/2006/relationships/hyperlink" Target="http://www.google.com/url?sa=i&amp;rct=j&amp;q=&amp;esrc=s&amp;frm=1&amp;source=images&amp;cd=&amp;cad=rja&amp;uact=8&amp;docid=ZqyyU7_OLwBFMM&amp;tbnid=5wPki9AE8jUguM:&amp;ved=0CAUQjRw&amp;url=http://www.linkstolearning.com/quizzes/nyregent/index8633.htm&amp;ei=-qiIU8OlEoLKsQS7yYEY&amp;psig=AFQjCNFbFnxnI47PeZpRj74kJbr-OWK5Qw&amp;ust=1401551473613511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www.google.com/url?sa=i&amp;rct=j&amp;q=&amp;esrc=s&amp;frm=1&amp;source=images&amp;cd=&amp;cad=rja&amp;uact=8&amp;docid=VUmQrud0zCTvtM&amp;tbnid=aQMDVkNN-GXQfM:&amp;ved=0CAUQjRw&amp;url=http://www.proprofs.com/quiz-school/story.php?title%3Dregents-2&amp;ei=HKeIU_TzJ_HnsATal4LAAg&amp;bvm=bv.67720277,d.aWw&amp;psig=AFQjCNFrnFBM9gSaoo_IeSBzfLWCgL-P3A&amp;ust=1401550859217832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google.com/url?sa=i&amp;rct=j&amp;q=&amp;esrc=s&amp;frm=1&amp;source=images&amp;cd=&amp;cad=rja&amp;uact=8&amp;docid=70XJy8EXkYV3HM&amp;tbnid=Nsj8rmBDjZ4muM:&amp;ved=0CAUQjRw&amp;url=http://www.methuen.k12.ma.us/mnmelan/sc224/notes/sc224%205.3.htm&amp;ei=m6aIU-XhGJbJsQS-w4GwBA&amp;bvm=bv.67720277,d.aWw&amp;psig=AFQjCNFrnFBM9gSaoo_IeSBzfLWCgL-P3A&amp;ust=140155085921783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hyperlink" Target="http://www.google.com/url?sa=i&amp;rct=j&amp;q=&amp;esrc=s&amp;frm=1&amp;source=images&amp;cd=&amp;cad=rja&amp;uact=8&amp;docid=CmqULcxRhqfVsM&amp;tbnid=XK75QxI38jNE6M:&amp;ved=0CAUQjRw&amp;url=http://regentsprep.org/Regents/biology/units/laboratory/indicators.cfm&amp;ei=4aaIU8saqMyxBLv3gtgC&amp;bvm=bv.67720277,d.aWw&amp;psig=AFQjCNFrnFBM9gSaoo_IeSBzfLWCgL-P3A&amp;ust=1401550859217832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http://www.ekcsk12.org/faculty/jbuckley/leclass/digestiondiagram3.gif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http://www.lessontutor.com/resp8.gif" TargetMode="External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Relationship Id="rId5" Type="http://schemas.openxmlformats.org/officeDocument/2006/relationships/image" Target="http://www.ekcsk12.org/faculty/jbuckley/leclass/urinarysystem2.gif" TargetMode="External"/><Relationship Id="rId4" Type="http://schemas.openxmlformats.org/officeDocument/2006/relationships/image" Target="../media/image4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http://t2.gstatic.com/images?q=tbn:ANd9GcSAxMgZQzfjlmFxYhio0KXhxtkfAWNjC2Sg6Ls5nWre8sls7nBRKcZjkJhJ9w" TargetMode="Externa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http://www.ekcsk12.org/faculty/jbuckley/leclass/skin.gif" TargetMode="External"/><Relationship Id="rId4" Type="http://schemas.openxmlformats.org/officeDocument/2006/relationships/image" Target="../media/image5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http://gdhr.wa.gov.au/gdhr/resources/illustrations/anatomy-junior-male-black-white/Male%20Repo%20Junior%20Blank%20BW.jpg" TargetMode="External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http://www.oldschool.com.sg/modpub/172946932481f470b45639" TargetMode="External"/><Relationship Id="rId4" Type="http://schemas.openxmlformats.org/officeDocument/2006/relationships/image" Target="../media/image53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5917627"/>
              </p:ext>
            </p:extLst>
          </p:nvPr>
        </p:nvGraphicFramePr>
        <p:xfrm>
          <a:off x="1628676" y="843437"/>
          <a:ext cx="7035879" cy="582152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039116"/>
                <a:gridCol w="2154864"/>
                <a:gridCol w="841900"/>
              </a:tblGrid>
              <a:tr h="56833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Verdana"/>
                          <a:ea typeface="Times New Roman"/>
                        </a:rPr>
                        <a:t>Topic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123" marR="54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Verdana"/>
                          <a:ea typeface="Times New Roman"/>
                        </a:rPr>
                        <a:t>Question #s from this Exam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123" marR="54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Verdana"/>
                          <a:ea typeface="Times New Roman"/>
                        </a:rPr>
                        <a:t>Total Questions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123" marR="54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1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Verdana"/>
                          <a:ea typeface="Times New Roman"/>
                        </a:rPr>
                        <a:t>Scientific Method &amp; Inquiry</a:t>
                      </a:r>
                      <a:endParaRPr lang="en-US" sz="2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123" marR="541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Verdana"/>
                          <a:ea typeface="Times New Roman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123" marR="541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Verdana"/>
                          <a:ea typeface="Times New Roman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123" marR="541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02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Verdana"/>
                          <a:ea typeface="Times New Roman"/>
                        </a:rPr>
                        <a:t>Lab (Skills, Tools, </a:t>
                      </a:r>
                      <a:r>
                        <a:rPr lang="en-US" sz="2600" dirty="0" smtClean="0">
                          <a:effectLst/>
                          <a:latin typeface="Verdana"/>
                          <a:ea typeface="Times New Roman"/>
                        </a:rPr>
                        <a:t>Technology, </a:t>
                      </a:r>
                      <a:r>
                        <a:rPr lang="en-US" sz="2600" dirty="0">
                          <a:effectLst/>
                          <a:latin typeface="Verdana"/>
                          <a:ea typeface="Times New Roman"/>
                        </a:rPr>
                        <a:t>Safety)</a:t>
                      </a:r>
                      <a:endParaRPr lang="en-US" sz="2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123" marR="541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Verdana"/>
                          <a:ea typeface="Times New Roman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123" marR="541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Verdana"/>
                          <a:ea typeface="Times New Roman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123" marR="541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smtClean="0">
                          <a:effectLst/>
                          <a:latin typeface="Verdana"/>
                          <a:ea typeface="Times New Roman"/>
                        </a:rPr>
                        <a:t>Life Processes</a:t>
                      </a:r>
                      <a:r>
                        <a:rPr lang="en-US" sz="2600" baseline="0" dirty="0" smtClean="0">
                          <a:effectLst/>
                          <a:latin typeface="Verdana"/>
                          <a:ea typeface="Times New Roman"/>
                        </a:rPr>
                        <a:t> &amp; C</a:t>
                      </a:r>
                      <a:r>
                        <a:rPr lang="en-US" sz="2600" dirty="0" smtClean="0">
                          <a:effectLst/>
                          <a:latin typeface="Verdana"/>
                          <a:ea typeface="Times New Roman"/>
                        </a:rPr>
                        <a:t>ells </a:t>
                      </a:r>
                      <a:endParaRPr lang="en-US" sz="2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123" marR="541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Verdana"/>
                          <a:ea typeface="Times New Roman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123" marR="541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Verdana"/>
                          <a:ea typeface="Times New Roman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123" marR="541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smtClean="0">
                          <a:effectLst/>
                          <a:latin typeface="Verdana"/>
                          <a:ea typeface="Times New Roman"/>
                        </a:rPr>
                        <a:t>Biochemistry</a:t>
                      </a:r>
                      <a:endParaRPr lang="en-US" sz="2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123" marR="541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Verdana"/>
                          <a:ea typeface="Times New Roman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123" marR="541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Verdana"/>
                          <a:ea typeface="Times New Roman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123" marR="541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6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Verdana"/>
                          <a:ea typeface="Times New Roman"/>
                        </a:rPr>
                        <a:t>Body Systems </a:t>
                      </a:r>
                      <a:r>
                        <a:rPr lang="en-US" sz="2600" dirty="0" smtClean="0">
                          <a:effectLst/>
                          <a:latin typeface="Verdana"/>
                          <a:ea typeface="Times New Roman"/>
                        </a:rPr>
                        <a:t>/ Homeostasis</a:t>
                      </a:r>
                      <a:endParaRPr lang="en-US" sz="2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123" marR="541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Verdana"/>
                          <a:ea typeface="Times New Roman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123" marR="541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Verdana"/>
                          <a:ea typeface="Times New Roman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123" marR="541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02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smtClean="0">
                          <a:effectLst/>
                          <a:latin typeface="Verdana"/>
                          <a:ea typeface="Times New Roman"/>
                        </a:rPr>
                        <a:t>Reproduction, Development</a:t>
                      </a:r>
                      <a:endParaRPr lang="en-US" sz="2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Verdana"/>
                          <a:ea typeface="Times New Roman"/>
                        </a:rPr>
                        <a:t>Cell Division</a:t>
                      </a:r>
                      <a:endParaRPr lang="en-US" sz="2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123" marR="541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Verdana"/>
                          <a:ea typeface="Times New Roman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123" marR="541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Verdana"/>
                          <a:ea typeface="Times New Roman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123" marR="541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Verdana"/>
                          <a:ea typeface="Times New Roman"/>
                        </a:rPr>
                        <a:t>Genetics &amp; Biotechnology</a:t>
                      </a:r>
                      <a:endParaRPr lang="en-US" sz="2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123" marR="541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Verdana"/>
                          <a:ea typeface="Times New Roman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123" marR="541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Verdana"/>
                          <a:ea typeface="Times New Roman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123" marR="541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1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Verdana"/>
                          <a:ea typeface="Times New Roman"/>
                        </a:rPr>
                        <a:t>Evolution</a:t>
                      </a:r>
                      <a:endParaRPr lang="en-US" sz="2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123" marR="541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Verdana"/>
                          <a:ea typeface="Times New Roman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123" marR="541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Verdana"/>
                          <a:ea typeface="Times New Roman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123" marR="541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1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Verdana"/>
                          <a:ea typeface="Times New Roman"/>
                        </a:rPr>
                        <a:t>Ecology</a:t>
                      </a:r>
                      <a:endParaRPr lang="en-US" sz="2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123" marR="541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Verdana"/>
                          <a:ea typeface="Times New Roman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123" marR="541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Verdana"/>
                          <a:ea typeface="Times New Roman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123" marR="541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02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Verdana"/>
                          <a:ea typeface="Times New Roman"/>
                        </a:rPr>
                        <a:t>Human Impact on the Environment</a:t>
                      </a:r>
                      <a:endParaRPr lang="en-US" sz="2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123" marR="541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Verdana"/>
                          <a:ea typeface="Times New Roman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123" marR="541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Verdana"/>
                          <a:ea typeface="Times New Roman"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123" marR="541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328999" y="199494"/>
            <a:ext cx="7791585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latin typeface="Verdana" pitchFamily="34" charset="0"/>
                <a:ea typeface="Times New Roman" pitchFamily="18" charset="0"/>
                <a:cs typeface="Arial" pitchFamily="34" charset="0"/>
              </a:rPr>
              <a:t>REGENTS Exam Topic Analysis   Month/Year: _________ </a:t>
            </a:r>
            <a:r>
              <a:rPr lang="en-US" altLang="en-US" dirty="0">
                <a:latin typeface="Verdana" pitchFamily="34" charset="0"/>
                <a:ea typeface="Times New Roman" pitchFamily="18" charset="0"/>
                <a:cs typeface="Arial" pitchFamily="34" charset="0"/>
              </a:rPr>
              <a:t>	</a:t>
            </a:r>
            <a:endParaRPr lang="en-US" altLang="en-US" sz="900" dirty="0"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12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8676" y="162562"/>
            <a:ext cx="7035879" cy="4827694"/>
          </a:xfrm>
        </p:spPr>
        <p:txBody>
          <a:bodyPr/>
          <a:lstStyle/>
          <a:p>
            <a:pPr marL="0" indent="0">
              <a:buNone/>
            </a:pPr>
            <a:r>
              <a:rPr lang="en-US" altLang="en-US" u="sng" dirty="0" smtClean="0"/>
              <a:t>Validity</a:t>
            </a:r>
          </a:p>
          <a:p>
            <a:pPr eaLnBrk="1" hangingPunct="1"/>
            <a:r>
              <a:rPr lang="en-US" altLang="en-US" dirty="0" smtClean="0"/>
              <a:t>Large Sample size, multiple trials </a:t>
            </a:r>
            <a:r>
              <a:rPr lang="en-US" altLang="en-US" dirty="0" smtClean="0">
                <a:sym typeface="Wingdings" panose="05000000000000000000" pitchFamily="2" charset="2"/>
              </a:rPr>
              <a:t> more data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Only one independent variable is tested at a time</a:t>
            </a:r>
          </a:p>
          <a:p>
            <a:pPr eaLnBrk="1" hangingPunct="1"/>
            <a:r>
              <a:rPr lang="en-US" altLang="en-US" dirty="0" smtClean="0"/>
              <a:t>Other experimenters can repeat, yielding the same results!</a:t>
            </a:r>
          </a:p>
        </p:txBody>
      </p:sp>
      <p:sp>
        <p:nvSpPr>
          <p:cNvPr id="2" name="AutoShape 2" descr="Image result for valid"/>
          <p:cNvSpPr>
            <a:spLocks noChangeAspect="1" noChangeArrowheads="1"/>
          </p:cNvSpPr>
          <p:nvPr/>
        </p:nvSpPr>
        <p:spPr bwMode="auto">
          <a:xfrm>
            <a:off x="1435949" y="-154093"/>
            <a:ext cx="260588" cy="325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822" y="3820160"/>
            <a:ext cx="2345293" cy="292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345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7445078"/>
              </p:ext>
            </p:extLst>
          </p:nvPr>
        </p:nvGraphicFramePr>
        <p:xfrm>
          <a:off x="1693823" y="162560"/>
          <a:ext cx="7166173" cy="666496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532621"/>
                <a:gridCol w="3633552"/>
              </a:tblGrid>
              <a:tr h="3319623">
                <a:tc>
                  <a:txBody>
                    <a:bodyPr/>
                    <a:lstStyle/>
                    <a:p>
                      <a:r>
                        <a:rPr lang="en-US" sz="2600" b="1" dirty="0" smtClean="0">
                          <a:effectLst/>
                          <a:latin typeface="Century Gothic"/>
                        </a:rPr>
                        <a:t>Microscope</a:t>
                      </a:r>
                      <a:r>
                        <a:rPr lang="en-US" sz="2600" b="1" dirty="0" smtClean="0">
                          <a:effectLst/>
                          <a:latin typeface="Times New Roman"/>
                        </a:rPr>
                        <a:t> </a:t>
                      </a:r>
                      <a:endParaRPr lang="en-US" sz="2600" b="1" dirty="0">
                        <a:effectLst/>
                        <a:latin typeface="Times New Roman"/>
                      </a:endParaRPr>
                    </a:p>
                  </a:txBody>
                  <a:tcPr marL="43572" marR="43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effectLst/>
                          <a:latin typeface="Century Gothic"/>
                          <a:ea typeface="Times New Roman"/>
                        </a:rPr>
                        <a:t>Separation Techniques</a:t>
                      </a:r>
                      <a:endParaRPr lang="en-US" sz="1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72" marR="43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533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effectLst/>
                          <a:latin typeface="Century Gothic"/>
                          <a:ea typeface="Times New Roman"/>
                        </a:rPr>
                        <a:t>Indicators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72" marR="43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effectLst/>
                          <a:latin typeface="Century Gothic"/>
                          <a:ea typeface="Times New Roman"/>
                        </a:rPr>
                        <a:t>Measurement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572" marR="43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4429998" y="3088640"/>
            <a:ext cx="1563529" cy="73152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1" dirty="0">
                <a:latin typeface="Century Gothic"/>
                <a:ea typeface="Times New Roman"/>
              </a:rPr>
              <a:t>Lab Tools &amp; Technologies</a:t>
            </a:r>
            <a:endParaRPr lang="en-US" sz="1200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8280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823" y="0"/>
            <a:ext cx="7035879" cy="51985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Microscope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588" y="568960"/>
            <a:ext cx="7231320" cy="617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014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5396" y="81280"/>
            <a:ext cx="3852982" cy="1869440"/>
          </a:xfrm>
          <a:prstGeom prst="rect">
            <a:avLst/>
          </a:prstGeom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5737" y="28028"/>
            <a:ext cx="6449556" cy="728717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</a:pPr>
            <a:r>
              <a:rPr lang="en-US" altLang="en-US" u="sng" dirty="0" smtClean="0"/>
              <a:t>Microscope</a:t>
            </a:r>
          </a:p>
          <a:p>
            <a:pPr eaLnBrk="1" hangingPunct="1"/>
            <a:r>
              <a:rPr lang="en-US" altLang="en-US" dirty="0" smtClean="0"/>
              <a:t>High power – dark, narrowest field of view</a:t>
            </a:r>
          </a:p>
          <a:p>
            <a:pPr eaLnBrk="1" hangingPunct="1"/>
            <a:r>
              <a:rPr lang="en-US" altLang="en-US" dirty="0" smtClean="0"/>
              <a:t>Low power – bright, wider field of view</a:t>
            </a:r>
          </a:p>
          <a:p>
            <a:pPr eaLnBrk="1" hangingPunct="1"/>
            <a:r>
              <a:rPr lang="en-US" altLang="en-US" dirty="0" smtClean="0"/>
              <a:t>Total Magnification = ocular x objective</a:t>
            </a:r>
          </a:p>
          <a:p>
            <a:pPr eaLnBrk="1" hangingPunct="1"/>
            <a:r>
              <a:rPr lang="en-US" altLang="en-US" dirty="0" smtClean="0"/>
              <a:t>Image is inverted &amp; reversed (upside down &amp; backwards)</a:t>
            </a:r>
          </a:p>
          <a:p>
            <a:pPr eaLnBrk="1" hangingPunct="1"/>
            <a:r>
              <a:rPr lang="en-US" altLang="en-US" dirty="0" smtClean="0"/>
              <a:t>Moving a </a:t>
            </a:r>
            <a:r>
              <a:rPr lang="en-US" altLang="en-US" u="sng" dirty="0" smtClean="0"/>
              <a:t>slide</a:t>
            </a:r>
            <a:r>
              <a:rPr lang="en-US" altLang="en-US" dirty="0" smtClean="0"/>
              <a:t> to the </a:t>
            </a:r>
            <a:r>
              <a:rPr lang="en-US" altLang="en-US" u="sng" dirty="0" smtClean="0"/>
              <a:t>right</a:t>
            </a:r>
            <a:r>
              <a:rPr lang="en-US" altLang="en-US" dirty="0" smtClean="0"/>
              <a:t> makes specimen appear to move </a:t>
            </a:r>
            <a:r>
              <a:rPr lang="en-US" altLang="en-US" u="sng" dirty="0" smtClean="0"/>
              <a:t>left</a:t>
            </a:r>
            <a:r>
              <a:rPr lang="en-US" altLang="en-US" dirty="0" smtClean="0"/>
              <a:t> under the scope!</a:t>
            </a:r>
          </a:p>
          <a:p>
            <a:pPr eaLnBrk="1" hangingPunct="1"/>
            <a:r>
              <a:rPr lang="en-US" altLang="en-US" u="sng" dirty="0" smtClean="0"/>
              <a:t>Diaphragm</a:t>
            </a:r>
            <a:r>
              <a:rPr lang="en-US" altLang="en-US" dirty="0" smtClean="0"/>
              <a:t> – adjusts amount of light</a:t>
            </a:r>
          </a:p>
          <a:p>
            <a:pPr eaLnBrk="1" hangingPunct="1"/>
            <a:r>
              <a:rPr lang="en-US" altLang="en-US" u="sng" dirty="0" smtClean="0"/>
              <a:t>Course Adjustment</a:t>
            </a:r>
            <a:r>
              <a:rPr lang="en-US" altLang="en-US" dirty="0" smtClean="0"/>
              <a:t> – never on high power!</a:t>
            </a:r>
            <a:endParaRPr lang="en-US" altLang="en-US" u="sng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0805" y="2410372"/>
            <a:ext cx="2312720" cy="4876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1285" y="2712720"/>
            <a:ext cx="1563529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82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8332" y="650240"/>
            <a:ext cx="2757891" cy="2580640"/>
          </a:xfrm>
          <a:prstGeom prst="rect">
            <a:avLst/>
          </a:prstGeom>
        </p:spPr>
      </p:pic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5722" y="0"/>
            <a:ext cx="5933247" cy="731520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US" altLang="en-US" u="sng" dirty="0" smtClean="0"/>
              <a:t>Separation Techniques</a:t>
            </a:r>
          </a:p>
          <a:p>
            <a:pPr eaLnBrk="1" hangingPunct="1"/>
            <a:r>
              <a:rPr lang="en-US" altLang="en-US" dirty="0" smtClean="0"/>
              <a:t>Chromatography </a:t>
            </a:r>
          </a:p>
          <a:p>
            <a:pPr lvl="1"/>
            <a:r>
              <a:rPr lang="en-US" altLang="en-US" sz="3200" dirty="0"/>
              <a:t>filter paper and extract/inks – capillary action separates molecules by size</a:t>
            </a:r>
          </a:p>
          <a:p>
            <a:pPr eaLnBrk="1" hangingPunct="1"/>
            <a:r>
              <a:rPr lang="en-US" altLang="en-US" dirty="0" smtClean="0"/>
              <a:t>Gel Electrophoresis </a:t>
            </a:r>
          </a:p>
          <a:p>
            <a:pPr lvl="1"/>
            <a:r>
              <a:rPr lang="en-US" altLang="en-US" sz="3200" dirty="0"/>
              <a:t>DNA fragments move through a gel by their size, due to electric current</a:t>
            </a:r>
          </a:p>
          <a:p>
            <a:pPr eaLnBrk="1" hangingPunct="1"/>
            <a:r>
              <a:rPr lang="en-US" altLang="en-US" dirty="0" smtClean="0"/>
              <a:t>Ultracentrifuge </a:t>
            </a:r>
          </a:p>
          <a:p>
            <a:pPr lvl="1"/>
            <a:r>
              <a:rPr lang="en-US" altLang="en-US" sz="3200" dirty="0"/>
              <a:t>separates mixtures based on density</a:t>
            </a:r>
          </a:p>
          <a:p>
            <a:pPr lvl="1"/>
            <a:r>
              <a:rPr lang="en-US" altLang="en-US" sz="3200" dirty="0"/>
              <a:t>Ex. Separating cell organelles or blood components</a:t>
            </a:r>
          </a:p>
        </p:txBody>
      </p:sp>
      <p:pic>
        <p:nvPicPr>
          <p:cNvPr id="2050" name="Picture 2" descr="Image result for gel electrophoresi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2327" y="-25224"/>
            <a:ext cx="2471198" cy="352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5585" y="4226561"/>
            <a:ext cx="2772821" cy="230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533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648" y="243840"/>
            <a:ext cx="8056772" cy="593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154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5973" y="3925322"/>
            <a:ext cx="3664520" cy="3048000"/>
          </a:xfrm>
          <a:prstGeom prst="rect">
            <a:avLst/>
          </a:prstGeom>
        </p:spPr>
      </p:pic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3382" y="16817"/>
            <a:ext cx="8729702" cy="5283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u="sng" dirty="0" smtClean="0"/>
              <a:t>Indicators</a:t>
            </a:r>
          </a:p>
          <a:p>
            <a:pPr eaLnBrk="1" hangingPunct="1"/>
            <a:r>
              <a:rPr lang="en-US" altLang="en-US" dirty="0" smtClean="0"/>
              <a:t>Causes </a:t>
            </a:r>
            <a:r>
              <a:rPr lang="en-US" altLang="en-US" u="sng" dirty="0" smtClean="0"/>
              <a:t>color change/bubbling</a:t>
            </a:r>
            <a:r>
              <a:rPr lang="en-US" altLang="en-US" dirty="0" smtClean="0"/>
              <a:t> if positive result</a:t>
            </a:r>
          </a:p>
          <a:p>
            <a:pPr eaLnBrk="1" hangingPunct="1"/>
            <a:r>
              <a:rPr lang="en-US" altLang="en-US" dirty="0" err="1" smtClean="0"/>
              <a:t>Lugol’s</a:t>
            </a:r>
            <a:r>
              <a:rPr lang="en-US" altLang="en-US" dirty="0" smtClean="0"/>
              <a:t> Iodine – starch (turns bluish-black)</a:t>
            </a:r>
          </a:p>
          <a:p>
            <a:pPr eaLnBrk="1" hangingPunct="1"/>
            <a:r>
              <a:rPr lang="en-US" altLang="en-US" dirty="0" smtClean="0"/>
              <a:t>Benedict’s Solution – glucose when heated (turns orange)</a:t>
            </a:r>
          </a:p>
          <a:p>
            <a:pPr eaLnBrk="1" hangingPunct="1"/>
            <a:r>
              <a:rPr lang="en-US" altLang="en-US" dirty="0" err="1" smtClean="0"/>
              <a:t>Bromthymol</a:t>
            </a:r>
            <a:r>
              <a:rPr lang="en-US" altLang="en-US" dirty="0" smtClean="0"/>
              <a:t> Blue – carbon dioxide (turns yellow)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057" y="3473436"/>
            <a:ext cx="3811102" cy="2409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08" y="3473437"/>
            <a:ext cx="3722881" cy="2827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1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6324" y="-81280"/>
            <a:ext cx="9706908" cy="382016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u="sng" dirty="0" smtClean="0"/>
              <a:t>Measurement</a:t>
            </a:r>
          </a:p>
          <a:p>
            <a:pPr eaLnBrk="1" hangingPunct="1"/>
            <a:r>
              <a:rPr lang="en-US" altLang="en-US" dirty="0" smtClean="0"/>
              <a:t>1 centimeter = 10 millimeters</a:t>
            </a:r>
          </a:p>
          <a:p>
            <a:pPr eaLnBrk="1" hangingPunct="1"/>
            <a:r>
              <a:rPr lang="en-US" altLang="en-US" dirty="0" smtClean="0"/>
              <a:t>1 millimeter = 1000 micrometers </a:t>
            </a:r>
          </a:p>
          <a:p>
            <a:pPr eaLnBrk="1" hangingPunct="1"/>
            <a:r>
              <a:rPr lang="en-US" altLang="en-US" dirty="0" smtClean="0"/>
              <a:t>Pay attention to scale on apparatus (1s,2s,5s,etc.)</a:t>
            </a:r>
          </a:p>
          <a:p>
            <a:pPr eaLnBrk="1" hangingPunct="1"/>
            <a:r>
              <a:rPr lang="en-US" altLang="en-US" dirty="0" smtClean="0"/>
              <a:t>Volume of liquid is measured at lowest point called the meniscus </a:t>
            </a:r>
          </a:p>
          <a:p>
            <a:pPr marL="0" indent="0">
              <a:buNone/>
            </a:pPr>
            <a:endParaRPr lang="en-US" altLang="en-US" u="sng" dirty="0" smtClean="0"/>
          </a:p>
        </p:txBody>
      </p:sp>
      <p:pic>
        <p:nvPicPr>
          <p:cNvPr id="1026" name="Picture 2" descr="Image result for meniscus measu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23" y="3417392"/>
            <a:ext cx="2866469" cy="357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3381" y="3078480"/>
            <a:ext cx="5863233" cy="425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76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529" y="0"/>
            <a:ext cx="7545573" cy="398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603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9264" y="243841"/>
            <a:ext cx="6644997" cy="1568027"/>
          </a:xfrm>
        </p:spPr>
        <p:txBody>
          <a:bodyPr>
            <a:normAutofit/>
          </a:bodyPr>
          <a:lstStyle/>
          <a:p>
            <a:r>
              <a:rPr lang="en-US" sz="5400" b="1" dirty="0"/>
              <a:t>Topic Review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0440" y="2275840"/>
            <a:ext cx="5472351" cy="1869440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tx1"/>
                </a:solidFill>
              </a:rPr>
              <a:t>Life Processes</a:t>
            </a:r>
          </a:p>
          <a:p>
            <a:r>
              <a:rPr lang="en-US" sz="4400" b="1" dirty="0">
                <a:solidFill>
                  <a:schemeClr val="tx1"/>
                </a:solidFill>
              </a:rPr>
              <a:t>Cells</a:t>
            </a:r>
          </a:p>
        </p:txBody>
      </p:sp>
    </p:spTree>
    <p:extLst>
      <p:ext uri="{BB962C8B-B14F-4D97-AF65-F5344CB8AC3E}">
        <p14:creationId xmlns:p14="http://schemas.microsoft.com/office/powerpoint/2010/main" val="48371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303" y="-162560"/>
            <a:ext cx="6569105" cy="747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201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521176" y="0"/>
            <a:ext cx="9381173" cy="1219200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What type of cell is this? How do you know?</a:t>
            </a: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599" y="1219201"/>
            <a:ext cx="5130329" cy="484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269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521176" y="59268"/>
            <a:ext cx="9381173" cy="12192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What type of cell is this?</a:t>
            </a:r>
            <a:br>
              <a:rPr lang="en-US" altLang="en-US" dirty="0" smtClean="0"/>
            </a:br>
            <a:r>
              <a:rPr lang="en-US" altLang="en-US" dirty="0" smtClean="0"/>
              <a:t>How do you know?</a:t>
            </a:r>
          </a:p>
        </p:txBody>
      </p:sp>
      <p:pic>
        <p:nvPicPr>
          <p:cNvPr id="25603" name="Picture 2" descr="http://www.edusolution.com/regentsexams/livingenviron/june2011/ques46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764" y="2682240"/>
            <a:ext cx="4609153" cy="33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4" descr="http://www.edusolution.com/edusolution2/livinenviron/june2003/ques55.gi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617" y="2658536"/>
            <a:ext cx="5016321" cy="4392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6" descr="http://qcpages.qc.cuny.edu/~bmurfin/brianweb/brian/murfin/studentprojects/fall99/bioreview/q2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735" y="2269069"/>
            <a:ext cx="5146615" cy="4922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8" name="Picture 8" descr="http://www.regentsprep.org/Regents/biology/graphics/Ju8821.gif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148" y="2269068"/>
            <a:ext cx="6138751" cy="4781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644998" y="4145281"/>
            <a:ext cx="1237794" cy="120032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46090" name="Picture 10" descr="https://encrypted-tbn0.gstatic.com/images?q=tbn:ANd9GcSGKZiDBwey9ydnF0IDv6D-lj6dUEbE-DOag0Axic5GByJol6ho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264" y="1869443"/>
            <a:ext cx="6644997" cy="5320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628676" y="6827520"/>
            <a:ext cx="2345293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514703" y="5283203"/>
            <a:ext cx="2084705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758970" y="3982723"/>
            <a:ext cx="2084705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10" name="Straight Arrow Connector 9"/>
          <p:cNvCxnSpPr>
            <a:cxnSpLocks noChangeShapeType="1"/>
          </p:cNvCxnSpPr>
          <p:nvPr/>
        </p:nvCxnSpPr>
        <p:spPr bwMode="auto">
          <a:xfrm>
            <a:off x="7573342" y="1056640"/>
            <a:ext cx="48861" cy="2357120"/>
          </a:xfrm>
          <a:prstGeom prst="straightConnector1">
            <a:avLst/>
          </a:prstGeom>
          <a:noFill/>
          <a:ln w="76200" algn="ctr">
            <a:solidFill>
              <a:schemeClr val="tx1"/>
            </a:solidFill>
            <a:round/>
            <a:headEnd/>
            <a:tailEnd type="arrow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13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07928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521176" y="40641"/>
            <a:ext cx="9381173" cy="12192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What type of cell is this? How do you know?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264" y="1544320"/>
            <a:ext cx="6482130" cy="455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145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521176" y="81281"/>
            <a:ext cx="9381173" cy="12192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What type of cells are these?  How do you know?</a:t>
            </a:r>
          </a:p>
        </p:txBody>
      </p:sp>
      <p:pic>
        <p:nvPicPr>
          <p:cNvPr id="2765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912" y="1544320"/>
            <a:ext cx="4173560" cy="4958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620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823" y="81281"/>
            <a:ext cx="7035879" cy="68241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Life Processes &amp;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823" y="812800"/>
            <a:ext cx="7035879" cy="601472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b="1" i="1" u="sng" dirty="0" smtClean="0"/>
              <a:t>Draw</a:t>
            </a:r>
            <a:r>
              <a:rPr lang="en-US" dirty="0" smtClean="0"/>
              <a:t> a picture or write symbols in this box to summarize the topic.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91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235" y="-243840"/>
            <a:ext cx="7752497" cy="7233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261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521176" y="0"/>
            <a:ext cx="9381173" cy="1219200"/>
          </a:xfrm>
        </p:spPr>
        <p:txBody>
          <a:bodyPr/>
          <a:lstStyle/>
          <a:p>
            <a:r>
              <a:rPr lang="en-US" altLang="en-US" dirty="0" smtClean="0"/>
              <a:t>Animal Cell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0484" name="Picture 2" descr="http://www.proprofs.com/quiz-school/user_upload/ckeditor/56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588" y="1219200"/>
            <a:ext cx="6408839" cy="510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8952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521176" y="-84374"/>
            <a:ext cx="9381173" cy="1219200"/>
          </a:xfrm>
        </p:spPr>
        <p:txBody>
          <a:bodyPr/>
          <a:lstStyle/>
          <a:p>
            <a:r>
              <a:rPr lang="en-US" altLang="en-US" dirty="0" smtClean="0"/>
              <a:t>Plant Cell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2770" name="Picture 2" descr="https://encrypted-tbn0.gstatic.com/images?q=tbn:ANd9GcRg8j4lAthE5wAL6YHqxsdWMw3EjZx1Eps6lRYs6viHmuF5oXpCgw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125" y="1049692"/>
            <a:ext cx="5537498" cy="5709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 descr="http://regentsprep.org/Regents/biology/units/laboratory/graphics/stainedonioncells.gi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583" y="2357121"/>
            <a:ext cx="2542092" cy="291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449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1765" y="162560"/>
            <a:ext cx="9316025" cy="674624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b="1" i="1" u="sng" dirty="0" smtClean="0"/>
              <a:t>List Key Words</a:t>
            </a:r>
            <a:r>
              <a:rPr lang="en-US" dirty="0" smtClean="0"/>
              <a:t> about the topic</a:t>
            </a:r>
          </a:p>
          <a:p>
            <a:pPr marL="0" indent="0" algn="ctr">
              <a:buNone/>
            </a:pPr>
            <a:r>
              <a:rPr lang="en-US" dirty="0" smtClean="0"/>
              <a:t>8 essential life functions and associated processes</a:t>
            </a:r>
          </a:p>
          <a:p>
            <a:pPr marL="0" indent="0">
              <a:buNone/>
            </a:pPr>
            <a:r>
              <a:rPr lang="en-US" b="1" dirty="0" smtClean="0"/>
              <a:t>  R</a:t>
            </a:r>
          </a:p>
          <a:p>
            <a:pPr marL="0" indent="0">
              <a:buNone/>
            </a:pPr>
            <a:r>
              <a:rPr lang="en-US" b="1" dirty="0" smtClean="0"/>
              <a:t>  R</a:t>
            </a:r>
          </a:p>
          <a:p>
            <a:pPr marL="0" indent="0">
              <a:buNone/>
            </a:pPr>
            <a:r>
              <a:rPr lang="en-US" b="1" dirty="0" smtClean="0"/>
              <a:t>  R</a:t>
            </a:r>
          </a:p>
          <a:p>
            <a:pPr marL="0" indent="0">
              <a:buNone/>
            </a:pPr>
            <a:r>
              <a:rPr lang="en-US" b="1" dirty="0" smtClean="0"/>
              <a:t>  E</a:t>
            </a:r>
          </a:p>
          <a:p>
            <a:pPr marL="0" indent="0">
              <a:buNone/>
            </a:pPr>
            <a:r>
              <a:rPr lang="en-US" b="1" dirty="0" smtClean="0"/>
              <a:t>  G</a:t>
            </a:r>
          </a:p>
          <a:p>
            <a:pPr marL="0" indent="0">
              <a:buNone/>
            </a:pPr>
            <a:r>
              <a:rPr lang="en-US" b="1" dirty="0" smtClean="0"/>
              <a:t>  N</a:t>
            </a:r>
          </a:p>
          <a:p>
            <a:pPr marL="0" indent="0">
              <a:buNone/>
            </a:pPr>
            <a:r>
              <a:rPr lang="en-US" b="1" dirty="0" smtClean="0"/>
              <a:t>  T</a:t>
            </a:r>
          </a:p>
          <a:p>
            <a:pPr marL="0" indent="0">
              <a:buNone/>
            </a:pPr>
            <a:r>
              <a:rPr lang="en-US" b="1" dirty="0" smtClean="0"/>
              <a:t>  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42221" y="1431496"/>
            <a:ext cx="8004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Regulation – ex. osmosis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42221" y="2048117"/>
            <a:ext cx="84601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Respiration – ex. aerobic cellular respiration, fermentation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42221" y="2686154"/>
            <a:ext cx="8655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Reproduction – ex. mitosis, meiosis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42221" y="3338234"/>
            <a:ext cx="8655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Excretion – ex. sweating, exhalation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57947" y="3933673"/>
            <a:ext cx="86398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Growth – ex. zygote cleavages, insect metamorphosis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62439" y="4557433"/>
            <a:ext cx="86510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Nutrition – ex. digestion (heterotrophic), photosynthesis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466931" y="5152874"/>
            <a:ext cx="8630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Transport – ex. circulation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498382" y="5776634"/>
            <a:ext cx="85994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Synthesis – ex. protein synthesis, photosynthesis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06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324" y="81280"/>
            <a:ext cx="9446320" cy="6827520"/>
          </a:xfrm>
          <a:noFill/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b="1" i="1" u="sng" dirty="0"/>
              <a:t>Paragraph</a:t>
            </a:r>
            <a:r>
              <a:rPr lang="en-US" sz="3000" dirty="0"/>
              <a:t>:  Summarize your understanding by using the key words you listed above to write a concise paragraph.  </a:t>
            </a:r>
            <a:r>
              <a:rPr lang="en-US" sz="3000" b="1" dirty="0"/>
              <a:t>Check off</a:t>
            </a:r>
            <a:r>
              <a:rPr lang="en-US" sz="3000" dirty="0"/>
              <a:t> terms on the list as you use them.  </a:t>
            </a:r>
            <a:r>
              <a:rPr lang="en-US" sz="3000" b="1" dirty="0"/>
              <a:t>Circle</a:t>
            </a:r>
            <a:r>
              <a:rPr lang="en-US" sz="3000" dirty="0"/>
              <a:t> the terms in your writing below.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3000" b="1" dirty="0">
                <a:solidFill>
                  <a:srgbClr val="FF0000"/>
                </a:solidFill>
              </a:rPr>
              <a:t>EX.  Try describing how these life processes interact in a cell maintaining </a:t>
            </a:r>
            <a:r>
              <a:rPr lang="en-US" sz="3000" b="1" dirty="0" smtClean="0">
                <a:solidFill>
                  <a:srgbClr val="FF0000"/>
                </a:solidFill>
              </a:rPr>
              <a:t>homeostasis.  Or, make a connection between life processes and cell organelles.</a:t>
            </a:r>
            <a:endParaRPr lang="en-US" sz="3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1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000" b="1" u="sng" dirty="0">
                <a:solidFill>
                  <a:srgbClr val="FF0000"/>
                </a:solidFill>
              </a:rPr>
              <a:t>Nutrition</a:t>
            </a:r>
            <a:r>
              <a:rPr lang="en-US" sz="3000" b="1" dirty="0">
                <a:solidFill>
                  <a:srgbClr val="FF0000"/>
                </a:solidFill>
              </a:rPr>
              <a:t> provides the glucose needed for </a:t>
            </a:r>
            <a:r>
              <a:rPr lang="en-US" sz="3000" b="1" u="sng" dirty="0" smtClean="0">
                <a:solidFill>
                  <a:srgbClr val="FF0000"/>
                </a:solidFill>
              </a:rPr>
              <a:t>respiration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>
                <a:solidFill>
                  <a:srgbClr val="FF0000"/>
                </a:solidFill>
              </a:rPr>
              <a:t>to break down and release energy needed by cells</a:t>
            </a:r>
            <a:r>
              <a:rPr lang="en-US" sz="3000" b="1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endParaRPr lang="en-US" sz="1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000" b="1" u="sng" dirty="0" smtClean="0">
                <a:solidFill>
                  <a:srgbClr val="FF0000"/>
                </a:solidFill>
              </a:rPr>
              <a:t>Cell membranes</a:t>
            </a:r>
            <a:r>
              <a:rPr lang="en-US" sz="3000" b="1" dirty="0" smtClean="0">
                <a:solidFill>
                  <a:srgbClr val="FF0000"/>
                </a:solidFill>
              </a:rPr>
              <a:t> are selectively permeable in order to be able to </a:t>
            </a:r>
            <a:r>
              <a:rPr lang="en-US" sz="3000" b="1" u="sng" dirty="0" smtClean="0">
                <a:solidFill>
                  <a:srgbClr val="FF0000"/>
                </a:solidFill>
              </a:rPr>
              <a:t>regulate</a:t>
            </a:r>
            <a:r>
              <a:rPr lang="en-US" sz="3000" b="1" dirty="0" smtClean="0">
                <a:solidFill>
                  <a:srgbClr val="FF0000"/>
                </a:solidFill>
              </a:rPr>
              <a:t> which materials can enter a cell.</a:t>
            </a:r>
            <a:endParaRPr lang="en-US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12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411" y="-162560"/>
            <a:ext cx="6905585" cy="760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10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9264" y="243841"/>
            <a:ext cx="6644997" cy="1568027"/>
          </a:xfrm>
        </p:spPr>
        <p:txBody>
          <a:bodyPr>
            <a:normAutofit/>
          </a:bodyPr>
          <a:lstStyle/>
          <a:p>
            <a:r>
              <a:rPr lang="en-US" sz="5400" b="1" dirty="0"/>
              <a:t>Topic Review 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0440" y="2275840"/>
            <a:ext cx="5472351" cy="1869440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tx1"/>
                </a:solidFill>
              </a:rPr>
              <a:t>Biochemistry</a:t>
            </a:r>
          </a:p>
        </p:txBody>
      </p:sp>
    </p:spTree>
    <p:extLst>
      <p:ext uri="{BB962C8B-B14F-4D97-AF65-F5344CB8AC3E}">
        <p14:creationId xmlns:p14="http://schemas.microsoft.com/office/powerpoint/2010/main" val="113473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4500132"/>
              </p:ext>
            </p:extLst>
          </p:nvPr>
        </p:nvGraphicFramePr>
        <p:xfrm>
          <a:off x="1107500" y="162560"/>
          <a:ext cx="8273673" cy="68275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045633"/>
                <a:gridCol w="4228040"/>
              </a:tblGrid>
              <a:tr h="3413760">
                <a:tc>
                  <a:txBody>
                    <a:bodyPr/>
                    <a:lstStyle/>
                    <a:p>
                      <a:r>
                        <a:rPr lang="en-US" sz="2600" b="1" dirty="0" smtClean="0">
                          <a:effectLst/>
                          <a:latin typeface="Century Gothic"/>
                        </a:rPr>
                        <a:t>Elements</a:t>
                      </a:r>
                      <a:r>
                        <a:rPr lang="en-US" sz="1200" b="1" dirty="0" smtClean="0">
                          <a:effectLst/>
                          <a:latin typeface="Times New Roman"/>
                        </a:rPr>
                        <a:t> </a:t>
                      </a:r>
                      <a:endParaRPr lang="en-US" sz="700" b="1" dirty="0">
                        <a:effectLst/>
                        <a:latin typeface="Times New Roman"/>
                      </a:endParaRPr>
                    </a:p>
                  </a:txBody>
                  <a:tcPr marL="41059" marR="410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effectLst/>
                          <a:latin typeface="Century Gothic"/>
                          <a:ea typeface="Times New Roman"/>
                        </a:rPr>
                        <a:t>Inorganic vs. Organic</a:t>
                      </a:r>
                      <a:endParaRPr lang="en-US" sz="13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059" marR="410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37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effectLst/>
                          <a:latin typeface="Century Gothic"/>
                          <a:ea typeface="Times New Roman"/>
                        </a:rPr>
                        <a:t>Building Blocks </a:t>
                      </a:r>
                      <a:endParaRPr lang="en-US" sz="13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059" marR="410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effectLst/>
                          <a:latin typeface="Century Gothic"/>
                          <a:ea typeface="Times New Roman"/>
                        </a:rPr>
                        <a:t>Enzymes</a:t>
                      </a:r>
                      <a:endParaRPr lang="en-US" sz="13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059" marR="410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413712" y="3210560"/>
            <a:ext cx="1514668" cy="73152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Century Gothic"/>
                <a:ea typeface="Times New Roman"/>
              </a:rPr>
              <a:t>Basic Biochemistry</a:t>
            </a: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7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6029" y="0"/>
            <a:ext cx="9641761" cy="684784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altLang="en-US" u="sng" dirty="0" smtClean="0"/>
              <a:t>Elements</a:t>
            </a:r>
          </a:p>
          <a:p>
            <a:pPr eaLnBrk="1" hangingPunct="1"/>
            <a:r>
              <a:rPr lang="en-US" altLang="en-US" dirty="0" smtClean="0"/>
              <a:t>CHONPS (order of abundance in living things)</a:t>
            </a:r>
            <a:endParaRPr lang="en-US" altLang="en-US" dirty="0"/>
          </a:p>
          <a:p>
            <a:pPr eaLnBrk="1" hangingPunct="1"/>
            <a:r>
              <a:rPr lang="en-US" altLang="en-US" dirty="0" smtClean="0"/>
              <a:t>Smaller amounts of others including: </a:t>
            </a:r>
          </a:p>
          <a:p>
            <a:pPr lvl="1"/>
            <a:r>
              <a:rPr lang="en-US" altLang="en-US" sz="3200" dirty="0"/>
              <a:t>Calcium, Iodine, Sodium, Potassium, Iron, Magnesium, etc.</a:t>
            </a:r>
          </a:p>
          <a:p>
            <a:pPr eaLnBrk="1" hangingPunct="1"/>
            <a:r>
              <a:rPr lang="en-US" altLang="en-US" dirty="0" smtClean="0"/>
              <a:t>Nitrogen – important for building amino acids/proteins</a:t>
            </a:r>
          </a:p>
          <a:p>
            <a:pPr eaLnBrk="1" hangingPunct="1"/>
            <a:r>
              <a:rPr lang="en-US" altLang="en-US" dirty="0" smtClean="0"/>
              <a:t>Cycle between living things and the environment through material cycles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763" y="4551680"/>
            <a:ext cx="9078296" cy="21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24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1764" y="0"/>
            <a:ext cx="9641761" cy="5396654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u="sng" dirty="0" smtClean="0"/>
              <a:t>Inorganic vs. Organic</a:t>
            </a:r>
          </a:p>
          <a:p>
            <a:pPr eaLnBrk="1" hangingPunct="1"/>
            <a:r>
              <a:rPr lang="en-US" altLang="en-US" u="sng" dirty="0" smtClean="0"/>
              <a:t>Inorganic</a:t>
            </a:r>
            <a:r>
              <a:rPr lang="en-US" altLang="en-US" dirty="0" smtClean="0"/>
              <a:t>: lacks combination of C &amp; H (ex. salt, CO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)</a:t>
            </a:r>
          </a:p>
          <a:p>
            <a:pPr lvl="1"/>
            <a:r>
              <a:rPr lang="en-US" altLang="en-US" sz="3200" dirty="0"/>
              <a:t>H</a:t>
            </a:r>
            <a:r>
              <a:rPr lang="en-US" altLang="en-US" sz="3200" baseline="-25000" dirty="0"/>
              <a:t>2</a:t>
            </a:r>
            <a:r>
              <a:rPr lang="en-US" altLang="en-US" sz="3200" dirty="0"/>
              <a:t>O is most important </a:t>
            </a:r>
            <a:r>
              <a:rPr lang="en-US" altLang="en-US" sz="3200" u="sng" dirty="0"/>
              <a:t>inorganic</a:t>
            </a:r>
            <a:r>
              <a:rPr lang="en-US" altLang="en-US" sz="3200" dirty="0"/>
              <a:t> compound</a:t>
            </a:r>
          </a:p>
          <a:p>
            <a:pPr lvl="1"/>
            <a:r>
              <a:rPr lang="en-US" altLang="en-US" sz="3200" dirty="0"/>
              <a:t>Salt (</a:t>
            </a:r>
            <a:r>
              <a:rPr lang="en-US" altLang="en-US" sz="3200" dirty="0" err="1"/>
              <a:t>NaCl</a:t>
            </a:r>
            <a:r>
              <a:rPr lang="en-US" altLang="en-US" sz="3200" dirty="0"/>
              <a:t>) is also important for chemical reactions</a:t>
            </a:r>
          </a:p>
          <a:p>
            <a:pPr eaLnBrk="1" hangingPunct="1"/>
            <a:r>
              <a:rPr lang="en-US" altLang="en-US" u="sng" dirty="0" smtClean="0"/>
              <a:t>Organic</a:t>
            </a:r>
            <a:r>
              <a:rPr lang="en-US" altLang="en-US" dirty="0" smtClean="0"/>
              <a:t>:  has both C &amp; H (ex. Glucose, starch) </a:t>
            </a:r>
          </a:p>
          <a:p>
            <a:pPr eaLnBrk="1" hangingPunct="1"/>
            <a:r>
              <a:rPr lang="en-US" altLang="en-US" u="sng" dirty="0" smtClean="0"/>
              <a:t>Bonds</a:t>
            </a:r>
            <a:r>
              <a:rPr lang="en-US" altLang="en-US" dirty="0" smtClean="0"/>
              <a:t> of organic molecules are </a:t>
            </a:r>
            <a:r>
              <a:rPr lang="en-US" altLang="en-US" u="sng" dirty="0" smtClean="0"/>
              <a:t>energy rich</a:t>
            </a:r>
          </a:p>
          <a:p>
            <a:pPr eaLnBrk="1" hangingPunct="1"/>
            <a:r>
              <a:rPr lang="en-US" altLang="en-US" dirty="0" smtClean="0"/>
              <a:t>Energy is </a:t>
            </a:r>
            <a:r>
              <a:rPr lang="en-US" altLang="en-US" u="sng" dirty="0" smtClean="0"/>
              <a:t>released</a:t>
            </a:r>
            <a:r>
              <a:rPr lang="en-US" altLang="en-US" dirty="0" smtClean="0"/>
              <a:t> when bonds are </a:t>
            </a:r>
            <a:r>
              <a:rPr lang="en-US" altLang="en-US" u="sng" dirty="0" smtClean="0"/>
              <a:t>broken</a:t>
            </a:r>
          </a:p>
        </p:txBody>
      </p:sp>
      <p:pic>
        <p:nvPicPr>
          <p:cNvPr id="3076" name="Picture 4" descr="Image result for inorganic vs organic compou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234" y="4470400"/>
            <a:ext cx="3517940" cy="2676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15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76" y="-243840"/>
            <a:ext cx="9504409" cy="7301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43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235" y="0"/>
            <a:ext cx="7687350" cy="7193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043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4173" y="3251201"/>
            <a:ext cx="4280235" cy="4005142"/>
          </a:xfrm>
          <a:prstGeom prst="rect">
            <a:avLst/>
          </a:prstGeom>
        </p:spPr>
      </p:pic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6029" y="-22422"/>
            <a:ext cx="7817644" cy="715264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altLang="en-US" u="sng" dirty="0" smtClean="0"/>
              <a:t>Building Blocks</a:t>
            </a:r>
          </a:p>
          <a:p>
            <a:pPr eaLnBrk="1" hangingPunct="1">
              <a:buFontTx/>
              <a:buNone/>
            </a:pPr>
            <a:r>
              <a:rPr lang="en-US" altLang="en-US" dirty="0" smtClean="0"/>
              <a:t>	Small (building blocks)		Large	     </a:t>
            </a:r>
          </a:p>
          <a:p>
            <a:pPr eaLnBrk="1" hangingPunct="1">
              <a:buFontTx/>
              <a:buNone/>
            </a:pPr>
            <a:r>
              <a:rPr lang="en-US" altLang="en-US" dirty="0" smtClean="0"/>
              <a:t>	Amino acid			         Protein	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 </a:t>
            </a:r>
            <a:r>
              <a:rPr lang="en-US" altLang="en-US" dirty="0" smtClean="0"/>
              <a:t>  Simple sugar (glucose)		Starch</a:t>
            </a:r>
          </a:p>
          <a:p>
            <a:pPr eaLnBrk="1" hangingPunct="1">
              <a:buFontTx/>
              <a:buNone/>
            </a:pPr>
            <a:r>
              <a:rPr lang="en-US" altLang="en-US" dirty="0" smtClean="0"/>
              <a:t>	Nucleotide			Nucleic Acid (DNA, RNA)</a:t>
            </a:r>
          </a:p>
          <a:p>
            <a:pPr eaLnBrk="1" hangingPunct="1">
              <a:buFontTx/>
              <a:buNone/>
            </a:pPr>
            <a:r>
              <a:rPr lang="en-US" altLang="en-US" dirty="0" smtClean="0"/>
              <a:t>    Glycerol &amp; fatty acids		Lipid</a:t>
            </a:r>
          </a:p>
          <a:p>
            <a:pPr eaLnBrk="1" hangingPunct="1">
              <a:buFontTx/>
              <a:buNone/>
            </a:pPr>
            <a:endParaRPr lang="en-US" altLang="en-US" sz="1200" dirty="0"/>
          </a:p>
          <a:p>
            <a:pPr eaLnBrk="1" hangingPunct="1">
              <a:buFontTx/>
              <a:buNone/>
            </a:pPr>
            <a:r>
              <a:rPr lang="en-US" altLang="en-US" dirty="0" smtClean="0"/>
              <a:t>	</a:t>
            </a:r>
            <a:r>
              <a:rPr lang="en-US" altLang="en-US" b="1" dirty="0" smtClean="0">
                <a:solidFill>
                  <a:srgbClr val="00B050"/>
                </a:solidFill>
              </a:rPr>
              <a:t>CAN diffuse</a:t>
            </a:r>
            <a:r>
              <a:rPr lang="en-US" altLang="en-US" dirty="0" smtClean="0"/>
              <a:t>			   </a:t>
            </a:r>
            <a:r>
              <a:rPr lang="en-US" altLang="en-US" b="1" dirty="0" smtClean="0">
                <a:solidFill>
                  <a:srgbClr val="FF0000"/>
                </a:solidFill>
              </a:rPr>
              <a:t>Can NOT diffuse  </a:t>
            </a:r>
            <a:r>
              <a:rPr lang="en-US" altLang="en-US" dirty="0" smtClean="0"/>
              <a:t>            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16618" y="650240"/>
            <a:ext cx="6905585" cy="4226560"/>
            <a:chOff x="457200" y="1295400"/>
            <a:chExt cx="8077200" cy="3962400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4495800" y="1295400"/>
              <a:ext cx="0" cy="3962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457200" y="1752600"/>
              <a:ext cx="4038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495800" y="1752600"/>
              <a:ext cx="4038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AutoShape 2" descr="Image result for building blocks"/>
          <p:cNvSpPr>
            <a:spLocks noChangeAspect="1" noChangeArrowheads="1"/>
          </p:cNvSpPr>
          <p:nvPr/>
        </p:nvSpPr>
        <p:spPr bwMode="auto">
          <a:xfrm>
            <a:off x="133008" y="-154093"/>
            <a:ext cx="260588" cy="325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856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924" y="3495040"/>
            <a:ext cx="2841728" cy="349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Image result for enzyme substra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648" y="3884278"/>
            <a:ext cx="4465190" cy="310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1176" y="14780"/>
            <a:ext cx="9772055" cy="5721774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 u="sng" dirty="0" smtClean="0"/>
              <a:t>ENZYMES</a:t>
            </a:r>
            <a:r>
              <a:rPr lang="en-US" altLang="en-US" dirty="0" smtClean="0"/>
              <a:t> (proteins)</a:t>
            </a:r>
            <a:endParaRPr lang="en-US" altLang="en-US" b="1" u="sng" dirty="0" smtClean="0"/>
          </a:p>
          <a:p>
            <a:pPr eaLnBrk="1" hangingPunct="1"/>
            <a:r>
              <a:rPr lang="en-US" altLang="en-US" dirty="0" smtClean="0"/>
              <a:t>Organic/biological catalysts that control rate of chemical reactions</a:t>
            </a:r>
          </a:p>
          <a:p>
            <a:pPr eaLnBrk="1" hangingPunct="1"/>
            <a:r>
              <a:rPr lang="en-US" altLang="en-US" dirty="0" smtClean="0"/>
              <a:t>Fit only with </a:t>
            </a:r>
            <a:r>
              <a:rPr lang="en-US" altLang="en-US" u="sng" dirty="0" smtClean="0"/>
              <a:t>specific shape substrate</a:t>
            </a:r>
          </a:p>
          <a:p>
            <a:pPr eaLnBrk="1" hangingPunct="1"/>
            <a:r>
              <a:rPr lang="en-US" altLang="en-US" dirty="0" smtClean="0"/>
              <a:t>Activity can be altered by pH level, temperature, or concentration</a:t>
            </a:r>
          </a:p>
          <a:p>
            <a:pPr lvl="1"/>
            <a:r>
              <a:rPr lang="en-US" altLang="en-US" sz="3200" dirty="0"/>
              <a:t>Cold - activity slows but not denatured</a:t>
            </a:r>
          </a:p>
          <a:p>
            <a:pPr lvl="1"/>
            <a:r>
              <a:rPr lang="en-US" altLang="en-US" sz="3200" dirty="0"/>
              <a:t>Too hot - activity slows and may be denatured</a:t>
            </a:r>
          </a:p>
        </p:txBody>
      </p:sp>
    </p:spTree>
    <p:extLst>
      <p:ext uri="{BB962C8B-B14F-4D97-AF65-F5344CB8AC3E}">
        <p14:creationId xmlns:p14="http://schemas.microsoft.com/office/powerpoint/2010/main" val="373702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7313855"/>
              </p:ext>
            </p:extLst>
          </p:nvPr>
        </p:nvGraphicFramePr>
        <p:xfrm>
          <a:off x="1563529" y="243840"/>
          <a:ext cx="7296468" cy="666496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567625"/>
                <a:gridCol w="3728842"/>
              </a:tblGrid>
              <a:tr h="3243211">
                <a:tc>
                  <a:txBody>
                    <a:bodyPr/>
                    <a:lstStyle/>
                    <a:p>
                      <a:r>
                        <a:rPr lang="en-US" sz="2100" b="1" dirty="0" smtClean="0">
                          <a:effectLst/>
                          <a:latin typeface="Century Gothic"/>
                        </a:rPr>
                        <a:t>Aerobic </a:t>
                      </a:r>
                      <a:r>
                        <a:rPr lang="en-US" sz="2100" b="1" dirty="0">
                          <a:effectLst/>
                          <a:latin typeface="Century Gothic"/>
                        </a:rPr>
                        <a:t>Cellular Respiration</a:t>
                      </a:r>
                      <a:r>
                        <a:rPr lang="en-US" sz="2100" b="1" dirty="0">
                          <a:effectLst/>
                          <a:latin typeface="Times New Roman"/>
                        </a:rPr>
                        <a:t> </a:t>
                      </a:r>
                    </a:p>
                  </a:txBody>
                  <a:tcPr marL="42085" marR="42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effectLst/>
                          <a:latin typeface="Century Gothic"/>
                          <a:ea typeface="Times New Roman"/>
                        </a:rPr>
                        <a:t>Anaerobic Respiration / Fermentation</a:t>
                      </a:r>
                      <a:endParaRPr lang="en-US" sz="2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085" marR="42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17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effectLst/>
                          <a:latin typeface="Century Gothic"/>
                          <a:ea typeface="Times New Roman"/>
                        </a:rPr>
                        <a:t>Photosynthesis</a:t>
                      </a:r>
                      <a:endParaRPr lang="en-US" sz="2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085" marR="42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effectLst/>
                          <a:latin typeface="Century Gothic"/>
                          <a:ea typeface="Times New Roman"/>
                        </a:rPr>
                        <a:t>Plant Adaptations </a:t>
                      </a:r>
                      <a:endParaRPr lang="en-US" sz="13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085" marR="42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4364852" y="3088640"/>
            <a:ext cx="1514668" cy="75184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>
                <a:latin typeface="Century Gothic"/>
                <a:ea typeface="Times New Roman"/>
              </a:rPr>
              <a:t>Biochemical Processes</a:t>
            </a:r>
            <a:endParaRPr lang="en-US" sz="1050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0578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1177" y="0"/>
            <a:ext cx="9706908" cy="430784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u="sng" dirty="0" smtClean="0"/>
              <a:t>Aerobic Cell Respiration</a:t>
            </a:r>
          </a:p>
          <a:p>
            <a:pPr eaLnBrk="1" hangingPunct="1"/>
            <a:r>
              <a:rPr lang="en-US" altLang="en-US" dirty="0" smtClean="0"/>
              <a:t>uses </a:t>
            </a:r>
            <a:r>
              <a:rPr lang="en-US" altLang="en-US" u="sng" dirty="0" smtClean="0"/>
              <a:t>oxygen</a:t>
            </a:r>
            <a:r>
              <a:rPr lang="en-US" altLang="en-US" dirty="0" smtClean="0"/>
              <a:t> to break down glucose</a:t>
            </a:r>
          </a:p>
          <a:p>
            <a:pPr eaLnBrk="1" hangingPunct="1"/>
            <a:r>
              <a:rPr lang="en-US" altLang="en-US" dirty="0" smtClean="0"/>
              <a:t>High energy yield</a:t>
            </a:r>
          </a:p>
          <a:p>
            <a:pPr eaLnBrk="1" hangingPunct="1"/>
            <a:endParaRPr lang="en-US" altLang="en-US" b="1" dirty="0" smtClean="0"/>
          </a:p>
          <a:p>
            <a:pPr eaLnBrk="1" hangingPunct="1"/>
            <a:r>
              <a:rPr lang="en-US" altLang="en-US" b="1" dirty="0" smtClean="0"/>
              <a:t>C</a:t>
            </a:r>
            <a:r>
              <a:rPr lang="en-US" altLang="en-US" sz="2000" b="1" dirty="0"/>
              <a:t>6</a:t>
            </a:r>
            <a:r>
              <a:rPr lang="en-US" altLang="en-US" b="1" dirty="0" smtClean="0"/>
              <a:t>H</a:t>
            </a:r>
            <a:r>
              <a:rPr lang="en-US" altLang="en-US" sz="2000" b="1" dirty="0"/>
              <a:t>12</a:t>
            </a:r>
            <a:r>
              <a:rPr lang="en-US" altLang="en-US" b="1" dirty="0" smtClean="0"/>
              <a:t>O</a:t>
            </a:r>
            <a:r>
              <a:rPr lang="en-US" altLang="en-US" sz="2000" b="1" dirty="0"/>
              <a:t>6</a:t>
            </a:r>
            <a:r>
              <a:rPr lang="en-US" altLang="en-US" b="1" dirty="0" smtClean="0"/>
              <a:t>  +  6O</a:t>
            </a:r>
            <a:r>
              <a:rPr lang="en-US" altLang="en-US" sz="2000" b="1" dirty="0"/>
              <a:t>2</a:t>
            </a:r>
            <a:r>
              <a:rPr lang="en-US" altLang="en-US" b="1" dirty="0" smtClean="0"/>
              <a:t> </a:t>
            </a:r>
            <a:r>
              <a:rPr lang="en-US" altLang="en-US" b="1" dirty="0" smtClean="0">
                <a:sym typeface="Wingdings" panose="05000000000000000000" pitchFamily="2" charset="2"/>
              </a:rPr>
              <a:t> </a:t>
            </a:r>
            <a:r>
              <a:rPr lang="en-US" altLang="en-US" b="1" dirty="0" smtClean="0"/>
              <a:t> 6H</a:t>
            </a:r>
            <a:r>
              <a:rPr lang="en-US" altLang="en-US" sz="2000" b="1" dirty="0"/>
              <a:t>2</a:t>
            </a:r>
            <a:r>
              <a:rPr lang="en-US" altLang="en-US" b="1" dirty="0" smtClean="0"/>
              <a:t>O  +  6CO</a:t>
            </a:r>
            <a:r>
              <a:rPr lang="en-US" altLang="en-US" sz="2000" b="1" dirty="0"/>
              <a:t>2</a:t>
            </a:r>
            <a:r>
              <a:rPr lang="en-US" altLang="en-US" b="1" dirty="0" smtClean="0"/>
              <a:t>  +  </a:t>
            </a:r>
            <a:r>
              <a:rPr lang="en-US" altLang="en-US" b="1" dirty="0" smtClean="0">
                <a:solidFill>
                  <a:srgbClr val="FF0000"/>
                </a:solidFill>
              </a:rPr>
              <a:t>36ATP</a:t>
            </a:r>
          </a:p>
          <a:p>
            <a:pPr eaLnBrk="1" hangingPunct="1"/>
            <a:r>
              <a:rPr lang="en-US" altLang="en-US" dirty="0" smtClean="0"/>
              <a:t>Occurs in all animals, plants, algae and some bacteria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83087" y="2032000"/>
            <a:ext cx="1954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byproducts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5713516" y="1583247"/>
            <a:ext cx="13029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Main product</a:t>
            </a:r>
            <a:endParaRPr lang="en-US" sz="1400" dirty="0"/>
          </a:p>
        </p:txBody>
      </p:sp>
      <p:pic>
        <p:nvPicPr>
          <p:cNvPr id="5" name="Picture 1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646" y="3913477"/>
            <a:ext cx="4299704" cy="3198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4364851" y="4465505"/>
            <a:ext cx="1498382" cy="18097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5994324" y="4614550"/>
            <a:ext cx="741328" cy="18097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6776640" y="4876801"/>
            <a:ext cx="741328" cy="18097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6815729" y="6644980"/>
            <a:ext cx="741328" cy="18097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3661264" y="6735465"/>
            <a:ext cx="939016" cy="18097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7112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558" y="-81280"/>
            <a:ext cx="6846394" cy="739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825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6388" name="Picture 5" descr="aerobic-cellular-respiration-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235" y="3"/>
            <a:ext cx="7491909" cy="6580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140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98382" y="81280"/>
            <a:ext cx="7687350" cy="7071360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US" altLang="en-US" u="sng" dirty="0" smtClean="0"/>
              <a:t>Anaerobic Cell Respiration / Fermentation</a:t>
            </a:r>
          </a:p>
          <a:p>
            <a:pPr eaLnBrk="1" hangingPunct="1"/>
            <a:r>
              <a:rPr lang="en-US" altLang="en-US" dirty="0" smtClean="0"/>
              <a:t>lower energy yield than aerobic </a:t>
            </a:r>
          </a:p>
          <a:p>
            <a:pPr marL="0" indent="0">
              <a:buNone/>
            </a:pPr>
            <a:endParaRPr lang="en-US" altLang="en-US" sz="1200" dirty="0"/>
          </a:p>
          <a:p>
            <a:pPr marL="0" indent="0">
              <a:buNone/>
            </a:pPr>
            <a:r>
              <a:rPr lang="en-US" altLang="en-US" dirty="0" smtClean="0"/>
              <a:t>Lactic Acid Fermentation</a:t>
            </a:r>
          </a:p>
          <a:p>
            <a:pPr eaLnBrk="1" hangingPunct="1"/>
            <a:r>
              <a:rPr lang="en-US" altLang="en-US" dirty="0" smtClean="0"/>
              <a:t>Animals (as a last resort) and some bacteria </a:t>
            </a:r>
          </a:p>
          <a:p>
            <a:pPr eaLnBrk="1" hangingPunct="1">
              <a:buFontTx/>
              <a:buNone/>
            </a:pPr>
            <a:r>
              <a:rPr lang="en-US" altLang="en-US" b="1" dirty="0" smtClean="0"/>
              <a:t>    </a:t>
            </a:r>
            <a:r>
              <a:rPr lang="en-US" altLang="en-US" sz="4000" b="1" dirty="0"/>
              <a:t>C</a:t>
            </a:r>
            <a:r>
              <a:rPr lang="en-US" altLang="en-US" sz="2800" b="1" dirty="0"/>
              <a:t>6</a:t>
            </a:r>
            <a:r>
              <a:rPr lang="en-US" altLang="en-US" sz="4000" b="1" dirty="0"/>
              <a:t>H</a:t>
            </a:r>
            <a:r>
              <a:rPr lang="en-US" altLang="en-US" sz="2800" b="1" dirty="0"/>
              <a:t>12</a:t>
            </a:r>
            <a:r>
              <a:rPr lang="en-US" altLang="en-US" sz="4000" b="1" dirty="0"/>
              <a:t>O</a:t>
            </a:r>
            <a:r>
              <a:rPr lang="en-US" altLang="en-US" sz="2800" b="1" dirty="0"/>
              <a:t>6</a:t>
            </a:r>
            <a:r>
              <a:rPr lang="en-US" altLang="en-US" sz="4000" b="1" dirty="0"/>
              <a:t> </a:t>
            </a:r>
            <a:r>
              <a:rPr lang="en-US" altLang="en-US" sz="4000" b="1" dirty="0">
                <a:sym typeface="Wingdings" panose="05000000000000000000" pitchFamily="2" charset="2"/>
              </a:rPr>
              <a:t></a:t>
            </a:r>
            <a:r>
              <a:rPr lang="en-US" altLang="en-US" sz="4000" b="1" dirty="0"/>
              <a:t>  H</a:t>
            </a:r>
            <a:r>
              <a:rPr lang="en-US" altLang="en-US" sz="2800" b="1" dirty="0"/>
              <a:t>2</a:t>
            </a:r>
            <a:r>
              <a:rPr lang="en-US" altLang="en-US" sz="4000" b="1" dirty="0"/>
              <a:t>O +  LACTIC ACID  +  2ATP</a:t>
            </a:r>
            <a:endParaRPr lang="en-US" altLang="en-US" b="1" dirty="0" smtClean="0"/>
          </a:p>
          <a:p>
            <a:pPr eaLnBrk="1" hangingPunct="1">
              <a:buFontTx/>
              <a:buNone/>
            </a:pPr>
            <a:endParaRPr lang="en-US" altLang="en-US" sz="1200" dirty="0"/>
          </a:p>
          <a:p>
            <a:pPr eaLnBrk="1" hangingPunct="1">
              <a:buFontTx/>
              <a:buNone/>
            </a:pPr>
            <a:r>
              <a:rPr lang="en-US" altLang="en-US" dirty="0" smtClean="0"/>
              <a:t>Alcoholic Fermentation</a:t>
            </a:r>
          </a:p>
          <a:p>
            <a:pPr eaLnBrk="1" hangingPunct="1"/>
            <a:r>
              <a:rPr lang="en-US" altLang="en-US" dirty="0" smtClean="0"/>
              <a:t>Yeast and some bacteria</a:t>
            </a:r>
          </a:p>
          <a:p>
            <a:pPr eaLnBrk="1" hangingPunct="1">
              <a:buFontTx/>
              <a:buNone/>
            </a:pPr>
            <a:r>
              <a:rPr lang="en-US" altLang="en-US" b="1" dirty="0" smtClean="0"/>
              <a:t>   </a:t>
            </a:r>
            <a:r>
              <a:rPr lang="en-US" altLang="en-US" sz="4000" b="1" dirty="0"/>
              <a:t>C</a:t>
            </a:r>
            <a:r>
              <a:rPr lang="en-US" altLang="en-US" sz="4000" b="1" baseline="-25000" dirty="0"/>
              <a:t>6</a:t>
            </a:r>
            <a:r>
              <a:rPr lang="en-US" altLang="en-US" sz="4000" b="1" dirty="0"/>
              <a:t>H</a:t>
            </a:r>
            <a:r>
              <a:rPr lang="en-US" altLang="en-US" sz="4000" b="1" baseline="-25000" dirty="0"/>
              <a:t>12</a:t>
            </a:r>
            <a:r>
              <a:rPr lang="en-US" altLang="en-US" sz="4000" b="1" dirty="0"/>
              <a:t>O</a:t>
            </a:r>
            <a:r>
              <a:rPr lang="en-US" altLang="en-US" sz="4000" b="1" baseline="-25000" dirty="0"/>
              <a:t>6</a:t>
            </a:r>
            <a:r>
              <a:rPr lang="en-US" altLang="en-US" sz="4000" b="1" dirty="0"/>
              <a:t> </a:t>
            </a:r>
            <a:r>
              <a:rPr lang="en-US" altLang="en-US" sz="4000" b="1" dirty="0">
                <a:sym typeface="Wingdings" panose="05000000000000000000" pitchFamily="2" charset="2"/>
              </a:rPr>
              <a:t></a:t>
            </a:r>
            <a:r>
              <a:rPr lang="en-US" altLang="en-US" sz="4000" b="1" dirty="0"/>
              <a:t> H</a:t>
            </a:r>
            <a:r>
              <a:rPr lang="en-US" altLang="en-US" sz="4000" b="1" baseline="-25000" dirty="0"/>
              <a:t>2</a:t>
            </a:r>
            <a:r>
              <a:rPr lang="en-US" altLang="en-US" sz="4000" b="1" dirty="0"/>
              <a:t>O + CO</a:t>
            </a:r>
            <a:r>
              <a:rPr lang="en-US" altLang="en-US" sz="4000" b="1" baseline="-25000" dirty="0"/>
              <a:t>2</a:t>
            </a:r>
            <a:r>
              <a:rPr lang="en-US" altLang="en-US" sz="4000" b="1" dirty="0"/>
              <a:t> + ALCOHOL + 2ATP</a:t>
            </a:r>
          </a:p>
          <a:p>
            <a:pPr eaLnBrk="1" hangingPunct="1"/>
            <a:endParaRPr lang="en-US" altLang="en-US" b="1" dirty="0" smtClean="0"/>
          </a:p>
          <a:p>
            <a:pPr eaLnBrk="1" hangingPunct="1">
              <a:buFontTx/>
              <a:buNone/>
            </a:pPr>
            <a:endParaRPr lang="en-US" altLang="en-US" u="sng" dirty="0" smtClean="0"/>
          </a:p>
        </p:txBody>
      </p:sp>
    </p:spTree>
    <p:extLst>
      <p:ext uri="{BB962C8B-B14F-4D97-AF65-F5344CB8AC3E}">
        <p14:creationId xmlns:p14="http://schemas.microsoft.com/office/powerpoint/2010/main" val="53132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81765" y="-49105"/>
            <a:ext cx="7035879" cy="812800"/>
          </a:xfrm>
        </p:spPr>
        <p:txBody>
          <a:bodyPr/>
          <a:lstStyle/>
          <a:p>
            <a:pPr algn="l" eaLnBrk="1" hangingPunct="1"/>
            <a:r>
              <a:rPr lang="en-US" altLang="en-US" u="sng" dirty="0" smtClean="0"/>
              <a:t>Photosynthesis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1765" y="812802"/>
            <a:ext cx="9185731" cy="4827694"/>
          </a:xfrm>
        </p:spPr>
        <p:txBody>
          <a:bodyPr/>
          <a:lstStyle/>
          <a:p>
            <a:r>
              <a:rPr lang="en-US" altLang="en-US" dirty="0" smtClean="0"/>
              <a:t>Performed by autotrophs / producers (ex. plants &amp; algae)</a:t>
            </a:r>
          </a:p>
          <a:p>
            <a:r>
              <a:rPr lang="en-US" altLang="en-US" dirty="0" smtClean="0"/>
              <a:t>Uses energy from the sun to convert inorganic compounds into energy rich organic compounds (food – glucose)</a:t>
            </a:r>
          </a:p>
          <a:p>
            <a:pPr marL="0" indent="0">
              <a:buNone/>
            </a:pPr>
            <a:r>
              <a:rPr lang="en-US" altLang="en-US" dirty="0"/>
              <a:t> </a:t>
            </a:r>
            <a:r>
              <a:rPr lang="en-US" altLang="en-US" dirty="0" smtClean="0"/>
              <a:t>                             </a:t>
            </a:r>
          </a:p>
          <a:p>
            <a:r>
              <a:rPr lang="en-US" altLang="en-US" b="1" dirty="0" smtClean="0"/>
              <a:t>H</a:t>
            </a:r>
            <a:r>
              <a:rPr lang="en-US" altLang="en-US" sz="2000" b="1" dirty="0"/>
              <a:t>2</a:t>
            </a:r>
            <a:r>
              <a:rPr lang="en-US" altLang="en-US" b="1" dirty="0" smtClean="0"/>
              <a:t>O  +  CO</a:t>
            </a:r>
            <a:r>
              <a:rPr lang="en-US" altLang="en-US" sz="2000" b="1" dirty="0"/>
              <a:t>2</a:t>
            </a:r>
            <a:r>
              <a:rPr lang="en-US" altLang="en-US" b="1" dirty="0" smtClean="0"/>
              <a:t> -----------------&gt; </a:t>
            </a:r>
            <a:r>
              <a:rPr lang="en-US" altLang="en-US" b="1" dirty="0" smtClean="0">
                <a:solidFill>
                  <a:srgbClr val="FF0000"/>
                </a:solidFill>
              </a:rPr>
              <a:t>C</a:t>
            </a:r>
            <a:r>
              <a:rPr lang="en-US" altLang="en-US" sz="2000" b="1" dirty="0">
                <a:solidFill>
                  <a:srgbClr val="FF0000"/>
                </a:solidFill>
              </a:rPr>
              <a:t>6</a:t>
            </a:r>
            <a:r>
              <a:rPr lang="en-US" altLang="en-US" b="1" dirty="0" smtClean="0">
                <a:solidFill>
                  <a:srgbClr val="FF0000"/>
                </a:solidFill>
              </a:rPr>
              <a:t>H</a:t>
            </a:r>
            <a:r>
              <a:rPr lang="en-US" altLang="en-US" sz="2000" b="1" dirty="0">
                <a:solidFill>
                  <a:srgbClr val="FF0000"/>
                </a:solidFill>
              </a:rPr>
              <a:t>12</a:t>
            </a:r>
            <a:r>
              <a:rPr lang="en-US" altLang="en-US" b="1" dirty="0" smtClean="0">
                <a:solidFill>
                  <a:srgbClr val="FF0000"/>
                </a:solidFill>
              </a:rPr>
              <a:t>O</a:t>
            </a:r>
            <a:r>
              <a:rPr lang="en-US" altLang="en-US" sz="2000" b="1" dirty="0">
                <a:solidFill>
                  <a:srgbClr val="FF0000"/>
                </a:solidFill>
              </a:rPr>
              <a:t>6</a:t>
            </a:r>
            <a:r>
              <a:rPr lang="en-US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en-US" b="1" dirty="0" smtClean="0"/>
              <a:t>  +   O</a:t>
            </a:r>
            <a:r>
              <a:rPr lang="en-US" altLang="en-US" sz="2000" b="1" dirty="0"/>
              <a:t>2</a:t>
            </a:r>
            <a:endParaRPr lang="en-US" altLang="en-US" b="1" dirty="0" smtClean="0"/>
          </a:p>
          <a:p>
            <a:pPr eaLnBrk="1" hangingPunct="1"/>
            <a:endParaRPr lang="en-US" alt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2801322" y="2914768"/>
            <a:ext cx="1824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light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49556" y="3798317"/>
            <a:ext cx="15635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byproduct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4755733" y="3798317"/>
            <a:ext cx="13029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Main product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01509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693823" y="292948"/>
            <a:ext cx="7035879" cy="601133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Photosynthesis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706" y="975360"/>
            <a:ext cx="6449556" cy="6126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699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628676" y="0"/>
            <a:ext cx="7035879" cy="12192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Chloroplast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93823" y="1219202"/>
            <a:ext cx="7035879" cy="4827694"/>
          </a:xfrm>
        </p:spPr>
        <p:txBody>
          <a:bodyPr/>
          <a:lstStyle/>
          <a:p>
            <a:pPr marL="0" indent="0">
              <a:buNone/>
            </a:pPr>
            <a:endParaRPr lang="en-US" altLang="en-US" dirty="0" smtClean="0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411" y="1300480"/>
            <a:ext cx="6364051" cy="438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535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284" y="195072"/>
            <a:ext cx="7391271" cy="5608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194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Lower Epidermis with Guard Cells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676" y="1544320"/>
            <a:ext cx="6938159" cy="528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546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781765" y="0"/>
            <a:ext cx="7035879" cy="56896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u="sng" dirty="0" smtClean="0"/>
              <a:t>Plant Adaptations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1764" y="731520"/>
            <a:ext cx="9381173" cy="6421120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Leaves </a:t>
            </a:r>
          </a:p>
          <a:p>
            <a:pPr lvl="1"/>
            <a:r>
              <a:rPr lang="en-US" altLang="en-US" sz="3200" dirty="0"/>
              <a:t>flat &amp; thin to absorb sunlight</a:t>
            </a:r>
          </a:p>
          <a:p>
            <a:pPr lvl="1"/>
            <a:r>
              <a:rPr lang="en-US" altLang="en-US" sz="3200" dirty="0" err="1"/>
              <a:t>stomates</a:t>
            </a:r>
            <a:r>
              <a:rPr lang="en-US" altLang="en-US" sz="3200" dirty="0"/>
              <a:t> (openings) allow for gas exchange </a:t>
            </a:r>
          </a:p>
          <a:p>
            <a:pPr lvl="1"/>
            <a:r>
              <a:rPr lang="en-US" altLang="en-US" sz="3200" dirty="0"/>
              <a:t>guard cells control water loss from stomates (REGULATION of transpiration)</a:t>
            </a:r>
          </a:p>
          <a:p>
            <a:r>
              <a:rPr lang="en-US" altLang="en-US" dirty="0" smtClean="0"/>
              <a:t>Roots/Stem </a:t>
            </a:r>
            <a:endParaRPr lang="en-US" altLang="en-US" dirty="0"/>
          </a:p>
          <a:p>
            <a:pPr lvl="1"/>
            <a:r>
              <a:rPr lang="en-US" altLang="en-US" sz="3200" dirty="0"/>
              <a:t>water enters &amp; moves upward by capillary action (xylem)</a:t>
            </a:r>
          </a:p>
          <a:p>
            <a:pPr lvl="1"/>
            <a:r>
              <a:rPr lang="en-US" altLang="en-US" sz="3200" dirty="0"/>
              <a:t>minerals enter by Active </a:t>
            </a:r>
            <a:r>
              <a:rPr lang="en-US" altLang="en-US" sz="3200" dirty="0" err="1"/>
              <a:t>TransPort</a:t>
            </a:r>
            <a:r>
              <a:rPr lang="en-US" altLang="en-US" sz="3200" dirty="0"/>
              <a:t> (ATP)</a:t>
            </a:r>
          </a:p>
          <a:p>
            <a:r>
              <a:rPr lang="en-US" altLang="en-US" dirty="0" smtClean="0"/>
              <a:t>Flower </a:t>
            </a:r>
          </a:p>
          <a:p>
            <a:pPr lvl="1"/>
            <a:r>
              <a:rPr lang="en-US" altLang="en-US" sz="3200" dirty="0"/>
              <a:t>attracts pollinators for sexual reproduction</a:t>
            </a:r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4020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9264" y="243841"/>
            <a:ext cx="6644997" cy="1568027"/>
          </a:xfrm>
        </p:spPr>
        <p:txBody>
          <a:bodyPr>
            <a:normAutofit/>
          </a:bodyPr>
          <a:lstStyle/>
          <a:p>
            <a:r>
              <a:rPr lang="en-US" sz="5400" b="1" dirty="0"/>
              <a:t>Topic Review 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0440" y="2275840"/>
            <a:ext cx="5472351" cy="1869440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tx1"/>
                </a:solidFill>
              </a:rPr>
              <a:t>Homeostasis</a:t>
            </a:r>
          </a:p>
          <a:p>
            <a:r>
              <a:rPr lang="en-US" sz="4400" b="1" dirty="0">
                <a:solidFill>
                  <a:schemeClr val="tx1"/>
                </a:solidFill>
              </a:rPr>
              <a:t>Body Systems</a:t>
            </a:r>
          </a:p>
        </p:txBody>
      </p:sp>
    </p:spTree>
    <p:extLst>
      <p:ext uri="{BB962C8B-B14F-4D97-AF65-F5344CB8AC3E}">
        <p14:creationId xmlns:p14="http://schemas.microsoft.com/office/powerpoint/2010/main" val="33024789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l_fi" descr="http://www.ekcsk12.org/faculty/jbuckley/leclass/digestiondiagram3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941" y="325120"/>
            <a:ext cx="354015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46911" y="5131570"/>
            <a:ext cx="4169410" cy="104571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System______________________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Life Process __________________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602645" y="5456690"/>
            <a:ext cx="4169410" cy="104571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System______________________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Life Process __________________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1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17" y="-46100"/>
            <a:ext cx="3333357" cy="494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24117" y="4990645"/>
            <a:ext cx="2736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Digestive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4023" y="5527041"/>
            <a:ext cx="2736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Nutrition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3233" y="4734371"/>
            <a:ext cx="41694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Circulatory / Cardiovascular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40438" y="5818223"/>
            <a:ext cx="2736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Transport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18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9264" y="243841"/>
            <a:ext cx="6644997" cy="1568027"/>
          </a:xfrm>
        </p:spPr>
        <p:txBody>
          <a:bodyPr>
            <a:normAutofit/>
          </a:bodyPr>
          <a:lstStyle/>
          <a:p>
            <a:r>
              <a:rPr lang="en-US" sz="5400" b="1" dirty="0"/>
              <a:t>Topic Review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0440" y="2275840"/>
            <a:ext cx="5472351" cy="1869440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tx1"/>
                </a:solidFill>
              </a:rPr>
              <a:t>Scientific Method</a:t>
            </a:r>
          </a:p>
          <a:p>
            <a:r>
              <a:rPr lang="en-US" sz="4400" b="1" dirty="0">
                <a:solidFill>
                  <a:schemeClr val="tx1"/>
                </a:solidFill>
              </a:rPr>
              <a:t>Tools of the Biologist</a:t>
            </a:r>
          </a:p>
        </p:txBody>
      </p:sp>
    </p:spTree>
    <p:extLst>
      <p:ext uri="{BB962C8B-B14F-4D97-AF65-F5344CB8AC3E}">
        <p14:creationId xmlns:p14="http://schemas.microsoft.com/office/powerpoint/2010/main" val="198750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46911" y="5131570"/>
            <a:ext cx="4169410" cy="104571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System______________________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Life Process __________________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602645" y="5201921"/>
            <a:ext cx="4169410" cy="104571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System______________________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Life Process __________________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il_fi" descr="http://www.lessontutor.com/resp8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 flipH="1" flipV="1">
            <a:off x="1172647" y="81282"/>
            <a:ext cx="3691700" cy="4969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il_fi" descr="http://www.ekcsk12.org/faculty/jbuckley/leclass/urinarysystem2.gif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448" y="259653"/>
            <a:ext cx="3438137" cy="474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28676" y="4990645"/>
            <a:ext cx="2736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Respiratory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84705" y="5487862"/>
            <a:ext cx="27361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Excretion, Respiration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25866" y="4965006"/>
            <a:ext cx="2736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Urinary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05585" y="5596928"/>
            <a:ext cx="2736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Excretion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42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il_fi" descr="http://t2.gstatic.com/images?q=tbn:ANd9GcSAxMgZQzfjlmFxYhio0KXhxtkfAWNjC2Sg6Ls5nWre8sls7nBRKcZjkJhJ9w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29" y="1300482"/>
            <a:ext cx="5270763" cy="2600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46911" y="5131570"/>
            <a:ext cx="4169410" cy="104571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System______________________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Life Process __________________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602645" y="5201921"/>
            <a:ext cx="4169410" cy="104571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System______________________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Life Process __________________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http://www.ekcsk12.org/faculty/jbuckley/leclass/skin.gif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355" y="-48099"/>
            <a:ext cx="4875170" cy="541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28676" y="4918902"/>
            <a:ext cx="35830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Nervous (a neuron)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2132" y="5550824"/>
            <a:ext cx="2736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Regulation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14704" y="4965006"/>
            <a:ext cx="30619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Excretory (skin)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64128" y="5487862"/>
            <a:ext cx="27361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Excretion, Regulation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134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46911" y="5445761"/>
            <a:ext cx="4169410" cy="104571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System______________________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Life Process __________________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602645" y="5430982"/>
            <a:ext cx="4169410" cy="104571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System______________________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Life Process __________________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il_fi" descr="http://gdhr.wa.gov.au/gdhr/resources/illustrations/anatomy-junior-male-black-white/Male%20Repo%20Junior%20Blank%20BW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794" y="-162561"/>
            <a:ext cx="3139150" cy="284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il_fi" descr="http://www.oldschool.com.sg/modpub/172946932481f470b45639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838" y="2467110"/>
            <a:ext cx="2926754" cy="262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" descr="Image result for endocrine system diagra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185" y="-36615"/>
            <a:ext cx="2996763" cy="5168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652613" y="5264418"/>
            <a:ext cx="2736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Reproductive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19558" y="5802053"/>
            <a:ext cx="27361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Reproduction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55479" y="5274814"/>
            <a:ext cx="2736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Endocrine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40438" y="5770881"/>
            <a:ext cx="35179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Regulation, Growth, Reproduction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43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823" y="0"/>
            <a:ext cx="7035879" cy="7315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Body Systems BINGO Terms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51470" y="975362"/>
            <a:ext cx="208470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AIDS</a:t>
            </a:r>
          </a:p>
          <a:p>
            <a:r>
              <a:rPr lang="en-US" sz="2400" dirty="0"/>
              <a:t>Allergy</a:t>
            </a:r>
          </a:p>
          <a:p>
            <a:r>
              <a:rPr lang="en-US" sz="2400" dirty="0"/>
              <a:t>Antibodies</a:t>
            </a:r>
          </a:p>
          <a:p>
            <a:r>
              <a:rPr lang="en-US" sz="2400" dirty="0"/>
              <a:t>Antigens</a:t>
            </a:r>
          </a:p>
          <a:p>
            <a:r>
              <a:rPr lang="en-US" sz="2400" dirty="0"/>
              <a:t>Cancer</a:t>
            </a:r>
          </a:p>
          <a:p>
            <a:r>
              <a:rPr lang="en-US" sz="2400" dirty="0"/>
              <a:t>Cells</a:t>
            </a:r>
          </a:p>
          <a:p>
            <a:r>
              <a:rPr lang="en-US" sz="2400" dirty="0"/>
              <a:t>Circulatory  </a:t>
            </a:r>
            <a:r>
              <a:rPr lang="en-US" sz="2400" dirty="0" err="1"/>
              <a:t>syst</a:t>
            </a:r>
            <a:endParaRPr lang="en-US" sz="2400" dirty="0"/>
          </a:p>
          <a:p>
            <a:r>
              <a:rPr lang="en-US" sz="2400" dirty="0"/>
              <a:t>Digestive </a:t>
            </a:r>
            <a:r>
              <a:rPr lang="en-US" sz="2400" dirty="0" err="1"/>
              <a:t>syst</a:t>
            </a:r>
            <a:endParaRPr lang="en-US" sz="2400" dirty="0"/>
          </a:p>
          <a:p>
            <a:r>
              <a:rPr lang="en-US" sz="2400" dirty="0"/>
              <a:t>Effector</a:t>
            </a:r>
          </a:p>
          <a:p>
            <a:r>
              <a:rPr lang="en-US" sz="2400" dirty="0"/>
              <a:t>Endocrine </a:t>
            </a:r>
            <a:r>
              <a:rPr lang="en-US" sz="2400" dirty="0" err="1"/>
              <a:t>syst</a:t>
            </a:r>
            <a:endParaRPr lang="en-US" sz="2400" dirty="0"/>
          </a:p>
          <a:p>
            <a:r>
              <a:rPr lang="en-US" sz="2400" dirty="0"/>
              <a:t>Engulf</a:t>
            </a:r>
          </a:p>
          <a:p>
            <a:r>
              <a:rPr lang="en-US" sz="2400" dirty="0"/>
              <a:t>Excretion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996763" y="975362"/>
            <a:ext cx="169382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Gland</a:t>
            </a:r>
          </a:p>
          <a:p>
            <a:r>
              <a:rPr lang="en-US" sz="2400" dirty="0"/>
              <a:t>Glucagon</a:t>
            </a:r>
          </a:p>
          <a:p>
            <a:r>
              <a:rPr lang="en-US" sz="2400" dirty="0"/>
              <a:t>Growth</a:t>
            </a:r>
          </a:p>
          <a:p>
            <a:r>
              <a:rPr lang="en-US" sz="2400" dirty="0"/>
              <a:t>HIV</a:t>
            </a:r>
          </a:p>
          <a:p>
            <a:r>
              <a:rPr lang="en-US" sz="2400" dirty="0"/>
              <a:t>Homeostasis</a:t>
            </a:r>
          </a:p>
          <a:p>
            <a:r>
              <a:rPr lang="en-US" sz="2400" dirty="0"/>
              <a:t>Hormone</a:t>
            </a:r>
          </a:p>
          <a:p>
            <a:r>
              <a:rPr lang="en-US" sz="2400" dirty="0"/>
              <a:t>Immune </a:t>
            </a:r>
            <a:r>
              <a:rPr lang="en-US" sz="2400" dirty="0" err="1"/>
              <a:t>syst</a:t>
            </a:r>
            <a:endParaRPr lang="en-US" sz="2400" dirty="0"/>
          </a:p>
          <a:p>
            <a:r>
              <a:rPr lang="en-US" sz="2400" dirty="0"/>
              <a:t>Insulin</a:t>
            </a:r>
          </a:p>
          <a:p>
            <a:r>
              <a:rPr lang="en-US" sz="2400" dirty="0"/>
              <a:t>Metabolism</a:t>
            </a:r>
          </a:p>
          <a:p>
            <a:r>
              <a:rPr lang="en-US" sz="2400" dirty="0"/>
              <a:t>Muscular </a:t>
            </a:r>
            <a:r>
              <a:rPr lang="en-US" sz="2400" dirty="0" err="1"/>
              <a:t>syst</a:t>
            </a:r>
            <a:endParaRPr lang="en-US" sz="2400" dirty="0"/>
          </a:p>
          <a:p>
            <a:r>
              <a:rPr lang="en-US" sz="2400" dirty="0"/>
              <a:t>Negative                feedback</a:t>
            </a:r>
          </a:p>
        </p:txBody>
      </p:sp>
      <p:sp>
        <p:nvSpPr>
          <p:cNvPr id="6" name="Rectangle 5"/>
          <p:cNvSpPr/>
          <p:nvPr/>
        </p:nvSpPr>
        <p:spPr>
          <a:xfrm>
            <a:off x="7616282" y="975359"/>
            <a:ext cx="209062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Nervous </a:t>
            </a:r>
            <a:r>
              <a:rPr lang="en-US" sz="2400" dirty="0" err="1"/>
              <a:t>syst</a:t>
            </a:r>
            <a:endParaRPr lang="en-US" sz="2400" dirty="0"/>
          </a:p>
          <a:p>
            <a:r>
              <a:rPr lang="en-US" sz="2400" dirty="0"/>
              <a:t>Neuron</a:t>
            </a:r>
          </a:p>
          <a:p>
            <a:r>
              <a:rPr lang="en-US" sz="2400" dirty="0"/>
              <a:t>Neurotransmitter</a:t>
            </a:r>
          </a:p>
          <a:p>
            <a:r>
              <a:rPr lang="en-US" sz="2400" dirty="0"/>
              <a:t>Nutrition</a:t>
            </a:r>
          </a:p>
          <a:p>
            <a:r>
              <a:rPr lang="en-US" sz="2400" dirty="0"/>
              <a:t>Organ</a:t>
            </a:r>
          </a:p>
          <a:p>
            <a:r>
              <a:rPr lang="en-US" sz="2400" dirty="0"/>
              <a:t>Organelles</a:t>
            </a:r>
          </a:p>
          <a:p>
            <a:r>
              <a:rPr lang="en-US" sz="2400" dirty="0"/>
              <a:t>Pathogen</a:t>
            </a:r>
          </a:p>
          <a:p>
            <a:r>
              <a:rPr lang="en-US" sz="2400" dirty="0"/>
              <a:t>Positive feedback</a:t>
            </a:r>
          </a:p>
          <a:p>
            <a:r>
              <a:rPr lang="en-US" sz="2400" dirty="0"/>
              <a:t>Receptor</a:t>
            </a:r>
          </a:p>
          <a:p>
            <a:r>
              <a:rPr lang="en-US" sz="2400" dirty="0"/>
              <a:t>Regulation</a:t>
            </a:r>
          </a:p>
          <a:p>
            <a:r>
              <a:rPr lang="en-US" sz="2400" dirty="0"/>
              <a:t>Reproduction</a:t>
            </a:r>
          </a:p>
          <a:p>
            <a:r>
              <a:rPr lang="en-US" sz="2400" dirty="0"/>
              <a:t>Reproductive </a:t>
            </a:r>
            <a:r>
              <a:rPr lang="en-US" sz="2400" dirty="0" err="1"/>
              <a:t>syst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5146617" y="975361"/>
            <a:ext cx="221499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Respiration</a:t>
            </a:r>
          </a:p>
          <a:p>
            <a:r>
              <a:rPr lang="en-US" sz="2400" dirty="0"/>
              <a:t>Respiratory </a:t>
            </a:r>
            <a:r>
              <a:rPr lang="en-US" sz="2400" dirty="0" err="1"/>
              <a:t>syst</a:t>
            </a:r>
            <a:endParaRPr lang="en-US" sz="2400" dirty="0"/>
          </a:p>
          <a:p>
            <a:r>
              <a:rPr lang="en-US" sz="2400" dirty="0"/>
              <a:t>Response</a:t>
            </a:r>
          </a:p>
          <a:p>
            <a:r>
              <a:rPr lang="en-US" sz="2400" dirty="0"/>
              <a:t>Skeletal </a:t>
            </a:r>
            <a:r>
              <a:rPr lang="en-US" sz="2400" dirty="0" err="1"/>
              <a:t>syst</a:t>
            </a:r>
            <a:endParaRPr lang="en-US" sz="2400" dirty="0"/>
          </a:p>
          <a:p>
            <a:r>
              <a:rPr lang="en-US" sz="2400" dirty="0"/>
              <a:t>Stimulus</a:t>
            </a:r>
          </a:p>
          <a:p>
            <a:r>
              <a:rPr lang="en-US" sz="2400" dirty="0"/>
              <a:t>Synthesis</a:t>
            </a:r>
          </a:p>
          <a:p>
            <a:r>
              <a:rPr lang="en-US" sz="2400" dirty="0"/>
              <a:t>Tissue</a:t>
            </a:r>
          </a:p>
          <a:p>
            <a:r>
              <a:rPr lang="en-US" sz="2400" dirty="0"/>
              <a:t>Transport</a:t>
            </a:r>
          </a:p>
          <a:p>
            <a:r>
              <a:rPr lang="en-US" sz="2400" dirty="0"/>
              <a:t>Urinary </a:t>
            </a:r>
            <a:r>
              <a:rPr lang="en-US" sz="2400" dirty="0" err="1"/>
              <a:t>Syst</a:t>
            </a:r>
            <a:endParaRPr lang="en-US" sz="2400" dirty="0"/>
          </a:p>
          <a:p>
            <a:r>
              <a:rPr lang="en-US" sz="2400" dirty="0"/>
              <a:t>Vaccine</a:t>
            </a:r>
          </a:p>
          <a:p>
            <a:r>
              <a:rPr lang="en-US" sz="2400" dirty="0"/>
              <a:t>White blood cell</a:t>
            </a:r>
          </a:p>
        </p:txBody>
      </p:sp>
    </p:spTree>
    <p:extLst>
      <p:ext uri="{BB962C8B-B14F-4D97-AF65-F5344CB8AC3E}">
        <p14:creationId xmlns:p14="http://schemas.microsoft.com/office/powerpoint/2010/main" val="159783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9264" y="243841"/>
            <a:ext cx="6644997" cy="1568027"/>
          </a:xfrm>
        </p:spPr>
        <p:txBody>
          <a:bodyPr>
            <a:normAutofit/>
          </a:bodyPr>
          <a:lstStyle/>
          <a:p>
            <a:r>
              <a:rPr lang="en-US" sz="5400" b="1" dirty="0"/>
              <a:t>Topic Review 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0440" y="2275840"/>
            <a:ext cx="5472351" cy="1869440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tx1"/>
                </a:solidFill>
              </a:rPr>
              <a:t>Cell Division</a:t>
            </a:r>
          </a:p>
          <a:p>
            <a:r>
              <a:rPr lang="en-US" sz="4400" b="1" dirty="0">
                <a:solidFill>
                  <a:schemeClr val="tx1"/>
                </a:solidFill>
              </a:rPr>
              <a:t>Reproduction</a:t>
            </a:r>
          </a:p>
        </p:txBody>
      </p:sp>
    </p:spTree>
    <p:extLst>
      <p:ext uri="{BB962C8B-B14F-4D97-AF65-F5344CB8AC3E}">
        <p14:creationId xmlns:p14="http://schemas.microsoft.com/office/powerpoint/2010/main" val="213390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5588" y="212007"/>
            <a:ext cx="2019558" cy="682413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Mitosis</a:t>
            </a:r>
            <a:endParaRPr lang="en-US" u="sng" dirty="0"/>
          </a:p>
        </p:txBody>
      </p:sp>
      <p:sp>
        <p:nvSpPr>
          <p:cNvPr id="4" name="Oval 3"/>
          <p:cNvSpPr/>
          <p:nvPr/>
        </p:nvSpPr>
        <p:spPr>
          <a:xfrm>
            <a:off x="781765" y="894080"/>
            <a:ext cx="5798086" cy="62585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973969" y="894080"/>
            <a:ext cx="5993527" cy="62585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188968" y="211668"/>
            <a:ext cx="2019558" cy="682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/>
              <a:t>Meiosis</a:t>
            </a:r>
          </a:p>
        </p:txBody>
      </p:sp>
      <p:sp>
        <p:nvSpPr>
          <p:cNvPr id="7" name="Rectangle 6"/>
          <p:cNvSpPr/>
          <p:nvPr/>
        </p:nvSpPr>
        <p:spPr>
          <a:xfrm>
            <a:off x="2149852" y="1014289"/>
            <a:ext cx="25178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dk1"/>
              </a:buClr>
              <a:buSzPct val="100000"/>
              <a:defRPr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sexual reproduction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5732939" y="975363"/>
            <a:ext cx="26710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dk1"/>
              </a:buClr>
              <a:buSzPct val="100000"/>
              <a:defRPr/>
            </a:pPr>
            <a:r>
              <a:rPr lang="en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sexual reproduction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02941" y="2070929"/>
            <a:ext cx="31922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dk1"/>
              </a:buClr>
              <a:buSzPct val="100000"/>
              <a:defRPr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ex. skin cells, zygote divisions</a:t>
            </a:r>
            <a:endParaRPr lang="en"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54115" y="2124140"/>
            <a:ext cx="31922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dk1"/>
              </a:buClr>
              <a:buSzPct val="100000"/>
              <a:defRPr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ex. gamete production</a:t>
            </a:r>
            <a:endParaRPr lang="en"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46911" y="3251200"/>
            <a:ext cx="33876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dk1"/>
              </a:buClr>
              <a:buSzPct val="100000"/>
              <a:defRPr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daughter cells</a:t>
            </a:r>
            <a:endParaRPr lang="en"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397439" y="3169920"/>
            <a:ext cx="32443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dk1"/>
              </a:buClr>
              <a:buSzPct val="100000"/>
              <a:defRPr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 daughter cells</a:t>
            </a:r>
            <a:endParaRPr lang="en"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81765" y="3912299"/>
            <a:ext cx="34527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dk1"/>
              </a:buClr>
              <a:buSzPct val="100000"/>
              <a:defRPr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diploid (2n) </a:t>
            </a:r>
            <a:endParaRPr lang="en"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254115" y="3912299"/>
            <a:ext cx="37133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dk1"/>
              </a:buClr>
              <a:buSzPct val="100000"/>
              <a:defRPr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haploid (n) </a:t>
            </a:r>
            <a:endParaRPr lang="en"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46911" y="4562539"/>
            <a:ext cx="35179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dk1"/>
              </a:buClr>
              <a:buSzPct val="100000"/>
              <a:defRPr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crossing over </a:t>
            </a:r>
            <a:endParaRPr lang="en"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02941" y="5201921"/>
            <a:ext cx="33224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dk1"/>
              </a:buClr>
              <a:buSzPct val="100000"/>
              <a:defRPr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genetically identical</a:t>
            </a:r>
            <a:endParaRPr lang="en"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23821" y="5223574"/>
            <a:ext cx="33224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dk1"/>
              </a:buClr>
              <a:buSzPct val="100000"/>
              <a:defRPr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genetically varied</a:t>
            </a:r>
            <a:endParaRPr lang="en"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123821" y="4551680"/>
            <a:ext cx="37133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dk1"/>
              </a:buClr>
              <a:buSzPct val="100000"/>
              <a:defRPr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crossing over occurs </a:t>
            </a:r>
            <a:endParaRPr lang="en"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690587" y="4915727"/>
            <a:ext cx="123779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dk1"/>
              </a:buClr>
              <a:buSzPct val="100000"/>
              <a:defRPr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cell division</a:t>
            </a:r>
            <a:endParaRPr lang="en"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364851" y="1989647"/>
            <a:ext cx="195441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dk1"/>
              </a:buClr>
              <a:buSzPct val="100000"/>
              <a:defRPr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DNA must replicate first</a:t>
            </a:r>
            <a:endParaRPr lang="en"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973969" y="3236913"/>
            <a:ext cx="260588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dk1"/>
              </a:buClr>
              <a:buSzPct val="100000"/>
              <a:defRPr/>
            </a:pPr>
            <a:r>
              <a:rPr lang="en-US" sz="2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Needed in human reproduction &amp; development</a:t>
            </a:r>
            <a:endParaRPr lang="en"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212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2353" y="81282"/>
            <a:ext cx="8534261" cy="64532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u="sng" dirty="0"/>
              <a:t>Directions</a:t>
            </a:r>
            <a:r>
              <a:rPr lang="en-US" sz="2800" dirty="0"/>
              <a:t>:  Write a paragraph using each of the following terms.  Be concise.  Cross out each term on the list as you use it &amp; circle it in your paragraph.  Use as few sentences as possible!  </a:t>
            </a:r>
          </a:p>
          <a:p>
            <a:pPr marL="0" indent="0">
              <a:buNone/>
            </a:pPr>
            <a:r>
              <a:rPr lang="en-US" sz="2800" dirty="0"/>
              <a:t>- meiosis, egg, ovary, ovulation, sperm, testes, fertilization, zygote, genetic recombination, fallopian tube, cleavage, mitosis, differentiation, implantation, uterus, embryo, fetus, placenta, diffusion, umbilical </a:t>
            </a:r>
            <a:r>
              <a:rPr lang="en-US" sz="2800" dirty="0" smtClean="0"/>
              <a:t>cord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4057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059" y="0"/>
            <a:ext cx="8599408" cy="707136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000" u="sng" dirty="0">
                <a:solidFill>
                  <a:srgbClr val="FF0000"/>
                </a:solidFill>
              </a:rPr>
              <a:t>Meiosis</a:t>
            </a:r>
            <a:r>
              <a:rPr lang="en-US" sz="3000" dirty="0"/>
              <a:t> produces gametes (egg &amp; sperm).  </a:t>
            </a:r>
            <a:r>
              <a:rPr lang="en-US" sz="3000" u="sng" dirty="0">
                <a:solidFill>
                  <a:srgbClr val="FF0000"/>
                </a:solidFill>
              </a:rPr>
              <a:t>Sperm</a:t>
            </a:r>
            <a:r>
              <a:rPr lang="en-US" sz="3000" dirty="0"/>
              <a:t> are made in the </a:t>
            </a:r>
            <a:r>
              <a:rPr lang="en-US" sz="3000" u="sng" dirty="0">
                <a:solidFill>
                  <a:srgbClr val="FF0000"/>
                </a:solidFill>
              </a:rPr>
              <a:t>testes</a:t>
            </a:r>
            <a:r>
              <a:rPr lang="en-US" sz="3000" dirty="0"/>
              <a:t> of a male and </a:t>
            </a:r>
            <a:r>
              <a:rPr lang="en-US" sz="3000" u="sng" dirty="0">
                <a:solidFill>
                  <a:srgbClr val="FF0000"/>
                </a:solidFill>
              </a:rPr>
              <a:t>eggs</a:t>
            </a:r>
            <a:r>
              <a:rPr lang="en-US" sz="3000" dirty="0"/>
              <a:t> are made in the </a:t>
            </a:r>
            <a:r>
              <a:rPr lang="en-US" sz="3000" u="sng" dirty="0">
                <a:solidFill>
                  <a:srgbClr val="FF0000"/>
                </a:solidFill>
              </a:rPr>
              <a:t>ovary</a:t>
            </a:r>
            <a:r>
              <a:rPr lang="en-US" sz="3000" dirty="0"/>
              <a:t> of a female. After </a:t>
            </a:r>
            <a:r>
              <a:rPr lang="en-US" sz="3000" u="sng" dirty="0">
                <a:solidFill>
                  <a:srgbClr val="FF0000"/>
                </a:solidFill>
              </a:rPr>
              <a:t>ovulation</a:t>
            </a:r>
            <a:r>
              <a:rPr lang="en-US" sz="3000" dirty="0"/>
              <a:t>, when the egg is released, the egg and sperm fuse in the </a:t>
            </a:r>
            <a:r>
              <a:rPr lang="en-US" sz="3000" u="sng" dirty="0">
                <a:solidFill>
                  <a:srgbClr val="FF0000"/>
                </a:solidFill>
              </a:rPr>
              <a:t>fallopian tube </a:t>
            </a:r>
            <a:r>
              <a:rPr lang="en-US" sz="3000" dirty="0"/>
              <a:t>during </a:t>
            </a:r>
            <a:r>
              <a:rPr lang="en-US" sz="3000" u="sng" dirty="0">
                <a:solidFill>
                  <a:srgbClr val="FF0000"/>
                </a:solidFill>
              </a:rPr>
              <a:t>fertilization</a:t>
            </a:r>
            <a:r>
              <a:rPr lang="en-US" sz="3000" dirty="0"/>
              <a:t>. This newly formed </a:t>
            </a:r>
            <a:r>
              <a:rPr lang="en-US" sz="3000" u="sng" dirty="0">
                <a:solidFill>
                  <a:srgbClr val="FF0000"/>
                </a:solidFill>
              </a:rPr>
              <a:t>zygote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n-US" sz="3000" dirty="0"/>
              <a:t>has undergone </a:t>
            </a:r>
            <a:r>
              <a:rPr lang="en-US" sz="3000" u="sng" dirty="0">
                <a:solidFill>
                  <a:srgbClr val="FF0000"/>
                </a:solidFill>
              </a:rPr>
              <a:t>genetic recombination</a:t>
            </a:r>
            <a:r>
              <a:rPr lang="en-US" sz="3000" dirty="0"/>
              <a:t> receiving half of its DNA from each parent. The first </a:t>
            </a:r>
            <a:r>
              <a:rPr lang="en-US" sz="3000" u="sng" dirty="0">
                <a:solidFill>
                  <a:srgbClr val="FF0000"/>
                </a:solidFill>
              </a:rPr>
              <a:t>mitotic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n-US" sz="3000" dirty="0"/>
              <a:t>cell divisions,  called </a:t>
            </a:r>
            <a:r>
              <a:rPr lang="en-US" sz="3000" u="sng" dirty="0">
                <a:solidFill>
                  <a:srgbClr val="FF0000"/>
                </a:solidFill>
              </a:rPr>
              <a:t>cleavage</a:t>
            </a:r>
            <a:r>
              <a:rPr lang="en-US" sz="3000" dirty="0"/>
              <a:t>, allow the zygote to grow and make more cells. The </a:t>
            </a:r>
            <a:r>
              <a:rPr lang="en-US" sz="3000" u="sng" dirty="0">
                <a:solidFill>
                  <a:srgbClr val="FF0000"/>
                </a:solidFill>
              </a:rPr>
              <a:t>embryo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n-US" sz="3000" dirty="0"/>
              <a:t>embeds itself into the nutrient rich </a:t>
            </a:r>
            <a:r>
              <a:rPr lang="en-US" sz="3000" u="sng" dirty="0">
                <a:solidFill>
                  <a:srgbClr val="FF0000"/>
                </a:solidFill>
              </a:rPr>
              <a:t>uterus</a:t>
            </a:r>
            <a:r>
              <a:rPr lang="en-US" sz="3000" dirty="0"/>
              <a:t> lining during </a:t>
            </a:r>
            <a:r>
              <a:rPr lang="en-US" sz="3000" u="sng" dirty="0">
                <a:solidFill>
                  <a:srgbClr val="FF0000"/>
                </a:solidFill>
              </a:rPr>
              <a:t>implantation</a:t>
            </a:r>
            <a:r>
              <a:rPr lang="en-US" sz="3000" dirty="0"/>
              <a:t>. The cells will become specialized forming nerve cells, blood cells, etc. during </a:t>
            </a:r>
            <a:r>
              <a:rPr lang="en-US" sz="3000" u="sng" dirty="0">
                <a:solidFill>
                  <a:srgbClr val="FF0000"/>
                </a:solidFill>
              </a:rPr>
              <a:t>differentiation</a:t>
            </a:r>
            <a:r>
              <a:rPr lang="en-US" sz="3000" dirty="0"/>
              <a:t>. After 8 weeks of development it is called a </a:t>
            </a:r>
            <a:r>
              <a:rPr lang="en-US" sz="3000" u="sng" dirty="0">
                <a:solidFill>
                  <a:srgbClr val="FF0000"/>
                </a:solidFill>
              </a:rPr>
              <a:t>fetus</a:t>
            </a:r>
            <a:r>
              <a:rPr lang="en-US" sz="3000" dirty="0"/>
              <a:t>. A </a:t>
            </a:r>
            <a:r>
              <a:rPr lang="en-US" sz="3000" u="sng" dirty="0">
                <a:solidFill>
                  <a:srgbClr val="FF0000"/>
                </a:solidFill>
              </a:rPr>
              <a:t>placenta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n-US" sz="3000" dirty="0"/>
              <a:t>grows attached to the uterus at one end and the </a:t>
            </a:r>
            <a:r>
              <a:rPr lang="en-US" sz="3000" u="sng" dirty="0">
                <a:solidFill>
                  <a:srgbClr val="FF0000"/>
                </a:solidFill>
              </a:rPr>
              <a:t>umbilical cord</a:t>
            </a:r>
            <a:r>
              <a:rPr lang="en-US" sz="3000" dirty="0"/>
              <a:t> at the other end, allowing nutrients and wastes to pass between mother and fetus by </a:t>
            </a:r>
            <a:r>
              <a:rPr lang="en-US" sz="3000" u="sng" dirty="0">
                <a:solidFill>
                  <a:srgbClr val="FF0000"/>
                </a:solidFill>
              </a:rPr>
              <a:t>diffusion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n-US" sz="3000" dirty="0"/>
              <a:t>across the capillary walls.</a:t>
            </a:r>
          </a:p>
        </p:txBody>
      </p:sp>
    </p:spTree>
    <p:extLst>
      <p:ext uri="{BB962C8B-B14F-4D97-AF65-F5344CB8AC3E}">
        <p14:creationId xmlns:p14="http://schemas.microsoft.com/office/powerpoint/2010/main" val="222143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9264" y="243841"/>
            <a:ext cx="6644997" cy="1568027"/>
          </a:xfrm>
        </p:spPr>
        <p:txBody>
          <a:bodyPr>
            <a:normAutofit/>
          </a:bodyPr>
          <a:lstStyle/>
          <a:p>
            <a:r>
              <a:rPr lang="en-US" sz="5400" b="1" dirty="0"/>
              <a:t>Topic Review 6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0440" y="2275840"/>
            <a:ext cx="5472351" cy="1869440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tx1"/>
                </a:solidFill>
              </a:rPr>
              <a:t>Genetics</a:t>
            </a:r>
          </a:p>
          <a:p>
            <a:r>
              <a:rPr lang="en-US" sz="4400" b="1" dirty="0">
                <a:solidFill>
                  <a:schemeClr val="tx1"/>
                </a:solidFill>
              </a:rPr>
              <a:t>Biotechnology</a:t>
            </a:r>
          </a:p>
        </p:txBody>
      </p:sp>
    </p:spTree>
    <p:extLst>
      <p:ext uri="{BB962C8B-B14F-4D97-AF65-F5344CB8AC3E}">
        <p14:creationId xmlns:p14="http://schemas.microsoft.com/office/powerpoint/2010/main" val="228538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81280"/>
            <a:ext cx="10423525" cy="812800"/>
          </a:xfrm>
        </p:spPr>
        <p:txBody>
          <a:bodyPr>
            <a:normAutofit/>
          </a:bodyPr>
          <a:lstStyle/>
          <a:p>
            <a:r>
              <a:rPr lang="en-US" b="1" dirty="0" smtClean="0"/>
              <a:t>Top TEN Facts - Genetics &amp; Biotechnology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84044" y="731520"/>
            <a:ext cx="95754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Chromosomes </a:t>
            </a:r>
            <a:r>
              <a:rPr lang="en-US" sz="3200" dirty="0" smtClean="0"/>
              <a:t>are long, tightly wrapped strands of DNA that contain </a:t>
            </a:r>
            <a:r>
              <a:rPr lang="en-US" sz="3200" u="sng" dirty="0"/>
              <a:t>genes</a:t>
            </a:r>
            <a:r>
              <a:rPr lang="en-US" sz="3200" dirty="0"/>
              <a:t> </a:t>
            </a:r>
            <a:r>
              <a:rPr lang="en-US" sz="3200" dirty="0" smtClean="0"/>
              <a:t>which </a:t>
            </a:r>
            <a:r>
              <a:rPr lang="en-US" sz="3200" u="sng" dirty="0"/>
              <a:t>code for building proteins</a:t>
            </a:r>
            <a:r>
              <a:rPr lang="en-US" sz="3200" dirty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6912" y="2024963"/>
            <a:ext cx="95766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DNA</a:t>
            </a:r>
            <a:r>
              <a:rPr lang="en-US" sz="3200" dirty="0" smtClean="0"/>
              <a:t> is made of </a:t>
            </a:r>
            <a:r>
              <a:rPr lang="en-US" sz="3200" u="sng" dirty="0" smtClean="0"/>
              <a:t>paired nucleotides</a:t>
            </a:r>
            <a:r>
              <a:rPr lang="en-US" sz="3200" dirty="0" smtClean="0"/>
              <a:t> (</a:t>
            </a:r>
            <a:r>
              <a:rPr lang="en-US" sz="3200" dirty="0"/>
              <a:t>A with T, G with </a:t>
            </a:r>
            <a:r>
              <a:rPr lang="en-US" sz="3200" dirty="0" smtClean="0"/>
              <a:t>C) held together by weak hydrogen bonds.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684044" y="3318406"/>
            <a:ext cx="95754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sequence of </a:t>
            </a:r>
            <a:r>
              <a:rPr lang="en-US" sz="3200" u="sng" dirty="0" smtClean="0"/>
              <a:t>DNA’s code is copied into mRNA</a:t>
            </a:r>
            <a:r>
              <a:rPr lang="en-US" sz="3200" dirty="0" smtClean="0"/>
              <a:t> form (A pairs with U instead of T) during </a:t>
            </a:r>
            <a:r>
              <a:rPr lang="en-US" sz="3200" u="sng" dirty="0" smtClean="0"/>
              <a:t>transcription in the nucleus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846912" y="4648622"/>
            <a:ext cx="94126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mRNA is translated at the ribosome where the correct sequence of </a:t>
            </a:r>
            <a:r>
              <a:rPr lang="en-US" sz="3200" u="sng" dirty="0" smtClean="0"/>
              <a:t>amino acids are linked together to form a protein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846912" y="5978837"/>
            <a:ext cx="93789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Mutations</a:t>
            </a:r>
            <a:r>
              <a:rPr lang="en-US" sz="3200" dirty="0" smtClean="0"/>
              <a:t> are changes in DNA that </a:t>
            </a:r>
            <a:r>
              <a:rPr lang="en-US" sz="3200" u="sng" dirty="0" smtClean="0"/>
              <a:t>could cause </a:t>
            </a:r>
            <a:r>
              <a:rPr lang="en-US" sz="3200" dirty="0" smtClean="0"/>
              <a:t>the resulting </a:t>
            </a:r>
            <a:r>
              <a:rPr lang="en-US" sz="3200" u="sng" dirty="0" smtClean="0"/>
              <a:t>protein to be </a:t>
            </a:r>
            <a:r>
              <a:rPr lang="en-US" sz="3200" u="sng" dirty="0" smtClean="0"/>
              <a:t>misshapen </a:t>
            </a:r>
            <a:r>
              <a:rPr lang="en-US" sz="3200" u="sng" dirty="0" smtClean="0"/>
              <a:t>and nonfunctional</a:t>
            </a:r>
            <a:r>
              <a:rPr lang="en-US" sz="3200" dirty="0" smtClean="0"/>
              <a:t>. 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260589" y="812801"/>
            <a:ext cx="716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10.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90883" y="2124139"/>
            <a:ext cx="586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9.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90883" y="3318407"/>
            <a:ext cx="586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8.</a:t>
            </a:r>
            <a:endParaRPr 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90883" y="4729617"/>
            <a:ext cx="586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7.</a:t>
            </a:r>
            <a:endParaRPr lang="en-US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88636" y="5978838"/>
            <a:ext cx="586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6.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02120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8137820"/>
              </p:ext>
            </p:extLst>
          </p:nvPr>
        </p:nvGraphicFramePr>
        <p:xfrm>
          <a:off x="1628677" y="325120"/>
          <a:ext cx="7231320" cy="658368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573994"/>
                <a:gridCol w="3657326"/>
              </a:tblGrid>
              <a:tr h="3291840">
                <a:tc>
                  <a:txBody>
                    <a:bodyPr/>
                    <a:lstStyle/>
                    <a:p>
                      <a:pPr algn="l"/>
                      <a:r>
                        <a:rPr lang="en-US" sz="2100" b="1" dirty="0" smtClean="0">
                          <a:effectLst/>
                          <a:latin typeface="Century Gothic"/>
                        </a:rPr>
                        <a:t>Independent </a:t>
                      </a:r>
                      <a:r>
                        <a:rPr lang="en-US" sz="2100" b="1" dirty="0">
                          <a:effectLst/>
                          <a:latin typeface="Century Gothic"/>
                        </a:rPr>
                        <a:t>vs. Dependent Variables</a:t>
                      </a:r>
                      <a:r>
                        <a:rPr lang="en-US" sz="2100" b="1" dirty="0">
                          <a:effectLst/>
                          <a:latin typeface="Times New Roman"/>
                        </a:rPr>
                        <a:t> </a:t>
                      </a:r>
                    </a:p>
                  </a:txBody>
                  <a:tcPr marL="41541" marR="415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effectLst/>
                          <a:latin typeface="Century Gothic"/>
                          <a:ea typeface="Times New Roman"/>
                        </a:rPr>
                        <a:t>Control vs. Experimental groups</a:t>
                      </a:r>
                      <a:endParaRPr lang="en-US" sz="13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541" marR="415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1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effectLst/>
                          <a:latin typeface="Century Gothic"/>
                          <a:ea typeface="Times New Roman"/>
                        </a:rPr>
                        <a:t>Theory vs. Law</a:t>
                      </a:r>
                      <a:endParaRPr lang="en-US" sz="13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541" marR="415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effectLst/>
                          <a:latin typeface="Century Gothic"/>
                          <a:ea typeface="Times New Roman"/>
                        </a:rPr>
                        <a:t>Validity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541" marR="415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4249486" y="3139442"/>
            <a:ext cx="1874335" cy="92456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>
                <a:latin typeface="Century Gothic"/>
                <a:ea typeface="Times New Roman"/>
              </a:rPr>
              <a:t>Scientific Method &amp; Experimental Design</a:t>
            </a:r>
            <a:endParaRPr lang="en-US" sz="1200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6996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81280"/>
            <a:ext cx="10255041" cy="812800"/>
          </a:xfrm>
        </p:spPr>
        <p:txBody>
          <a:bodyPr>
            <a:normAutofit/>
          </a:bodyPr>
          <a:lstStyle/>
          <a:p>
            <a:r>
              <a:rPr lang="en-US" b="1" dirty="0" smtClean="0"/>
              <a:t>Top TEN Facts - Genetics &amp; Biotechnology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11000" y="731520"/>
            <a:ext cx="97125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All cells contain an organism’s full genome but </a:t>
            </a:r>
            <a:r>
              <a:rPr lang="en-US" sz="3200" u="sng" dirty="0" smtClean="0"/>
              <a:t>cells only express certain genes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711001" y="1789301"/>
            <a:ext cx="95440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Gene</a:t>
            </a:r>
            <a:r>
              <a:rPr lang="en-US" sz="3200" dirty="0" smtClean="0"/>
              <a:t> </a:t>
            </a:r>
            <a:r>
              <a:rPr lang="en-US" sz="3200" u="sng" dirty="0" smtClean="0"/>
              <a:t>expression</a:t>
            </a:r>
            <a:r>
              <a:rPr lang="en-US" sz="3200" dirty="0" smtClean="0"/>
              <a:t> can be </a:t>
            </a:r>
            <a:r>
              <a:rPr lang="en-US" sz="3200" u="sng" dirty="0" smtClean="0"/>
              <a:t>affected by environmental factors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711001" y="6123204"/>
            <a:ext cx="98372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Cloning</a:t>
            </a:r>
            <a:r>
              <a:rPr lang="en-US" sz="3200" dirty="0" smtClean="0"/>
              <a:t> is the process of producing a </a:t>
            </a:r>
            <a:r>
              <a:rPr lang="en-US" sz="3200" u="sng" dirty="0" smtClean="0"/>
              <a:t>genetically identical copy </a:t>
            </a:r>
            <a:r>
              <a:rPr lang="en-US" sz="3200" dirty="0" smtClean="0"/>
              <a:t>of an organism/cell/gene.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711001" y="3969712"/>
            <a:ext cx="983720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Genetic engineering</a:t>
            </a:r>
            <a:r>
              <a:rPr lang="en-US" sz="3200" dirty="0" smtClean="0"/>
              <a:t> </a:t>
            </a:r>
            <a:r>
              <a:rPr lang="en-US" sz="3200" u="sng" dirty="0" smtClean="0"/>
              <a:t>alters/changes genetic make up</a:t>
            </a:r>
            <a:r>
              <a:rPr lang="en-US" sz="3200" dirty="0" smtClean="0"/>
              <a:t>, creating </a:t>
            </a:r>
            <a:r>
              <a:rPr lang="en-US" sz="3200" u="sng" dirty="0" smtClean="0"/>
              <a:t>new varieties</a:t>
            </a:r>
            <a:r>
              <a:rPr lang="en-US" sz="3200" dirty="0" smtClean="0"/>
              <a:t> of organisms for medicinal, agricultural, and environmental purposes</a:t>
            </a:r>
            <a:r>
              <a:rPr lang="en-US" sz="3200" dirty="0" smtClean="0"/>
              <a:t>. (ex. Insulin production)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711001" y="2874004"/>
            <a:ext cx="95440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Selective breeding</a:t>
            </a:r>
            <a:r>
              <a:rPr lang="en-US" sz="3200" dirty="0" smtClean="0"/>
              <a:t> involves choosing organisms to mate so that their offspring may have their </a:t>
            </a:r>
            <a:r>
              <a:rPr lang="en-US" sz="3200" u="sng" dirty="0" smtClean="0"/>
              <a:t>desired traits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124678" y="731520"/>
            <a:ext cx="586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5.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24678" y="1966243"/>
            <a:ext cx="586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4.</a:t>
            </a:r>
            <a:endParaRPr 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2947083"/>
            <a:ext cx="559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3.</a:t>
            </a:r>
            <a:endParaRPr lang="en-US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24677" y="4174435"/>
            <a:ext cx="586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2.</a:t>
            </a:r>
            <a:endParaRPr lang="en-US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24678" y="5948195"/>
            <a:ext cx="586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51414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  <p:bldP spid="11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9264" y="243841"/>
            <a:ext cx="6644997" cy="1568027"/>
          </a:xfrm>
        </p:spPr>
        <p:txBody>
          <a:bodyPr>
            <a:normAutofit/>
          </a:bodyPr>
          <a:lstStyle/>
          <a:p>
            <a:r>
              <a:rPr lang="en-US" sz="5400" b="1" dirty="0"/>
              <a:t>Topic Review 7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0440" y="2275840"/>
            <a:ext cx="5472351" cy="1869440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tx1"/>
                </a:solidFill>
              </a:rPr>
              <a:t>Evolution</a:t>
            </a:r>
          </a:p>
        </p:txBody>
      </p:sp>
    </p:spTree>
    <p:extLst>
      <p:ext uri="{BB962C8B-B14F-4D97-AF65-F5344CB8AC3E}">
        <p14:creationId xmlns:p14="http://schemas.microsoft.com/office/powerpoint/2010/main" val="56106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82" y="1219200"/>
            <a:ext cx="9218305" cy="512064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889264" y="81280"/>
            <a:ext cx="6644997" cy="5493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/>
              <a:t>Evolution Crossword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05586" y="1570801"/>
            <a:ext cx="1758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beaks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37498" y="2045241"/>
            <a:ext cx="1758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extinct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39129" y="2519682"/>
            <a:ext cx="3146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homologous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05895" y="2994121"/>
            <a:ext cx="3146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vestigial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2284" y="3467641"/>
            <a:ext cx="3146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chimpanzee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90600" y="3901442"/>
            <a:ext cx="3146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speciation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45011" y="3982720"/>
            <a:ext cx="17785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common ancestor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07217" y="4822002"/>
            <a:ext cx="3146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cladogram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20894" y="5283202"/>
            <a:ext cx="3146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billion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28393" y="6096001"/>
            <a:ext cx="21042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competition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6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36" y="325120"/>
            <a:ext cx="8794849" cy="45516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81469" y="699008"/>
            <a:ext cx="314660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27071" y="650242"/>
            <a:ext cx="314660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selection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23508" y="1137920"/>
            <a:ext cx="2394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adaptation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15371" y="1625601"/>
            <a:ext cx="15733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mutation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23507" y="2438401"/>
            <a:ext cx="24951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overproduction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02645" y="2627441"/>
            <a:ext cx="977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finch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27071" y="3088641"/>
            <a:ext cx="1322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Beagle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91909" y="3576322"/>
            <a:ext cx="1107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fossil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55410" y="4064002"/>
            <a:ext cx="3146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Darwin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33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9264" y="243841"/>
            <a:ext cx="6644997" cy="1568027"/>
          </a:xfrm>
        </p:spPr>
        <p:txBody>
          <a:bodyPr>
            <a:normAutofit/>
          </a:bodyPr>
          <a:lstStyle/>
          <a:p>
            <a:r>
              <a:rPr lang="en-US" sz="5400" b="1" dirty="0"/>
              <a:t>Topic Review 8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0440" y="2275840"/>
            <a:ext cx="5472351" cy="1869440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tx1"/>
                </a:solidFill>
              </a:rPr>
              <a:t>Ecology</a:t>
            </a:r>
          </a:p>
          <a:p>
            <a:r>
              <a:rPr lang="en-US" sz="4400" b="1" dirty="0">
                <a:solidFill>
                  <a:schemeClr val="tx1"/>
                </a:solidFill>
              </a:rPr>
              <a:t>Human Impact</a:t>
            </a:r>
          </a:p>
        </p:txBody>
      </p:sp>
    </p:spTree>
    <p:extLst>
      <p:ext uri="{BB962C8B-B14F-4D97-AF65-F5344CB8AC3E}">
        <p14:creationId xmlns:p14="http://schemas.microsoft.com/office/powerpoint/2010/main" val="23004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176" y="81280"/>
            <a:ext cx="9381173" cy="406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Ecology Review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9185802"/>
              </p:ext>
            </p:extLst>
          </p:nvPr>
        </p:nvGraphicFramePr>
        <p:xfrm>
          <a:off x="521176" y="823071"/>
          <a:ext cx="9511467" cy="721900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956260"/>
                <a:gridCol w="4384718"/>
                <a:gridCol w="3170489"/>
              </a:tblGrid>
              <a:tr h="66175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Level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33" marR="58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Description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33" marR="58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Example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33" marR="58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26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 Organism</a:t>
                      </a:r>
                    </a:p>
                  </a:txBody>
                  <a:tcPr marL="58633" marR="58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en-US" sz="3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an individual living thing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33" marR="58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en-US" sz="3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one white tailed deer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33" marR="58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26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 Population</a:t>
                      </a:r>
                    </a:p>
                  </a:txBody>
                  <a:tcPr marL="58633" marR="58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All members of 1 species in an area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33" marR="58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All the white tailed</a:t>
                      </a:r>
                      <a:r>
                        <a:rPr lang="en-US" sz="30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deer in a forest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33" marR="58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26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3. Community</a:t>
                      </a:r>
                    </a:p>
                  </a:txBody>
                  <a:tcPr marL="58633" marR="58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All living things in an area (many different species)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33" marR="58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All</a:t>
                      </a:r>
                      <a:r>
                        <a:rPr lang="en-US" sz="30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the animals, plans, &amp; microbes in the forest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33" marR="58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550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4. Ecosystem</a:t>
                      </a:r>
                    </a:p>
                  </a:txBody>
                  <a:tcPr marL="58633" marR="58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Both</a:t>
                      </a:r>
                      <a:r>
                        <a:rPr lang="en-US" sz="30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the </a:t>
                      </a:r>
                      <a:r>
                        <a:rPr lang="en-US" sz="3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living and nonliving</a:t>
                      </a:r>
                      <a:r>
                        <a:rPr lang="en-US" sz="30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parts of a specific habitat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33" marR="58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en-US" sz="3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 forest (including air, water,</a:t>
                      </a:r>
                      <a:r>
                        <a:rPr lang="en-US" sz="30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etc. &amp; living things)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33" marR="58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26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5. Biosphere</a:t>
                      </a:r>
                    </a:p>
                  </a:txBody>
                  <a:tcPr marL="58633" marR="58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Portion of Earth</a:t>
                      </a:r>
                      <a:r>
                        <a:rPr lang="en-US" sz="30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where life exists</a:t>
                      </a: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33" marR="58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Land, sea,</a:t>
                      </a:r>
                      <a:r>
                        <a:rPr lang="en-US" sz="30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&amp; air in all of Earth’s biomes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33" marR="58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061911" y="2335014"/>
            <a:ext cx="1914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5049746"/>
              </p:ext>
            </p:extLst>
          </p:nvPr>
        </p:nvGraphicFramePr>
        <p:xfrm>
          <a:off x="521176" y="731519"/>
          <a:ext cx="9511467" cy="609600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956260"/>
                <a:gridCol w="4384718"/>
                <a:gridCol w="3170489"/>
              </a:tblGrid>
              <a:tr h="680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Level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33" marR="58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Description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33" marR="58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Example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33" marR="58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209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 Organism</a:t>
                      </a:r>
                    </a:p>
                  </a:txBody>
                  <a:tcPr marL="58633" marR="58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33" marR="58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33" marR="58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209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 Population</a:t>
                      </a:r>
                    </a:p>
                  </a:txBody>
                  <a:tcPr marL="58633" marR="58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33" marR="58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33" marR="58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209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3. Community</a:t>
                      </a:r>
                    </a:p>
                  </a:txBody>
                  <a:tcPr marL="58633" marR="58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33" marR="58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33" marR="58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314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4. Ecosystem</a:t>
                      </a:r>
                    </a:p>
                  </a:txBody>
                  <a:tcPr marL="58633" marR="58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33" marR="58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33" marR="58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209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5. Biosphere</a:t>
                      </a:r>
                    </a:p>
                  </a:txBody>
                  <a:tcPr marL="58633" marR="58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33" marR="58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33" marR="58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44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18" y="894080"/>
            <a:ext cx="10147609" cy="428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75917" y="229711"/>
            <a:ext cx="995216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Fill in the diagram below with the Levels of Organization studied in Ecology.  Use the terms from the table above.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2059" y="2600960"/>
            <a:ext cx="1758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organism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01323" y="2600961"/>
            <a:ext cx="17589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population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60293" y="2611820"/>
            <a:ext cx="17589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community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19262" y="2611820"/>
            <a:ext cx="1758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ecosystem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89091" y="2571770"/>
            <a:ext cx="1758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biosphere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57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471" y="13548"/>
            <a:ext cx="9446320" cy="70578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37377" y="1137920"/>
            <a:ext cx="1758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living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88098" y="1137920"/>
            <a:ext cx="1758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nonliving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1765" y="1723115"/>
            <a:ext cx="1758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Biotic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6347" y="1696022"/>
            <a:ext cx="1758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plants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85611" y="1696022"/>
            <a:ext cx="1758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animals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1765" y="2321856"/>
            <a:ext cx="1758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Abiotic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88968" y="2294764"/>
            <a:ext cx="17589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temperature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78232" y="2281216"/>
            <a:ext cx="1758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moisture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07500" y="2965324"/>
            <a:ext cx="17589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Autotrophs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68454" y="2984352"/>
            <a:ext cx="1758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nonliving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01027" y="3625131"/>
            <a:ext cx="1758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producers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07499" y="4207532"/>
            <a:ext cx="18784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Heterotrophs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75292" y="4242742"/>
            <a:ext cx="1758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eating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51175" y="4876801"/>
            <a:ext cx="17589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consumers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81765" y="5852162"/>
            <a:ext cx="90554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They are the organisms that are able to take in energy from the sun and use it to produce organic compounds (glucose) which is a food source for other organisms.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82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176" y="81283"/>
            <a:ext cx="9381173" cy="739647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778528" y="1869440"/>
            <a:ext cx="1758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herbivore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34557" y="2357120"/>
            <a:ext cx="1758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carnivore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58014" y="2844800"/>
            <a:ext cx="1758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omnivore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67792" y="3402903"/>
            <a:ext cx="17589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decomposer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54116" y="3909558"/>
            <a:ext cx="2540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primary consumer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51175" y="4399980"/>
            <a:ext cx="30619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secondary consumer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67792" y="4930988"/>
            <a:ext cx="2866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tertiary consumer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67792" y="5448449"/>
            <a:ext cx="2214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trophic levels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61076" y="5945643"/>
            <a:ext cx="1758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sun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76910" y="6375021"/>
            <a:ext cx="47448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Food web includes interconnected food chains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75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025" y="0"/>
            <a:ext cx="9845500" cy="70713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06699" y="5852160"/>
            <a:ext cx="3583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Producers - ex. grass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06699" y="4557597"/>
            <a:ext cx="35830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Primary consumers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Ex. grasshopper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81781" y="3342278"/>
            <a:ext cx="32329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Secondary consumers ex. frog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46110" y="2126961"/>
            <a:ext cx="41042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Tertiary consumer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ex. snake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00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498" y="2275840"/>
            <a:ext cx="3583087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63529" y="32512"/>
            <a:ext cx="7426762" cy="1381760"/>
          </a:xfrm>
        </p:spPr>
        <p:txBody>
          <a:bodyPr>
            <a:normAutofit fontScale="92500"/>
          </a:bodyPr>
          <a:lstStyle/>
          <a:p>
            <a:pPr eaLnBrk="1" hangingPunct="1">
              <a:buFontTx/>
              <a:buNone/>
            </a:pPr>
            <a:r>
              <a:rPr lang="en-US" altLang="en-US" u="sng" dirty="0" smtClean="0"/>
              <a:t>Independent vs. Dependent Variable</a:t>
            </a:r>
          </a:p>
          <a:p>
            <a:pPr marL="0" indent="0">
              <a:buNone/>
            </a:pPr>
            <a:r>
              <a:rPr lang="en-US" altLang="en-US" dirty="0" smtClean="0"/>
              <a:t>The Effect of </a:t>
            </a:r>
            <a:r>
              <a:rPr lang="en-US" altLang="en-US" u="sng" dirty="0" smtClean="0"/>
              <a:t>INDEPENDENT</a:t>
            </a:r>
            <a:r>
              <a:rPr lang="en-US" altLang="en-US" dirty="0" smtClean="0"/>
              <a:t>  on </a:t>
            </a:r>
            <a:r>
              <a:rPr lang="en-US" altLang="en-US" u="sng" dirty="0" smtClean="0"/>
              <a:t>DEPENDENT </a:t>
            </a:r>
          </a:p>
        </p:txBody>
      </p:sp>
      <p:sp>
        <p:nvSpPr>
          <p:cNvPr id="2" name="Rectangle 1"/>
          <p:cNvSpPr/>
          <p:nvPr/>
        </p:nvSpPr>
        <p:spPr>
          <a:xfrm>
            <a:off x="1615647" y="1300481"/>
            <a:ext cx="418243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u="sng" dirty="0"/>
              <a:t>IV:</a:t>
            </a:r>
            <a:r>
              <a:rPr lang="en-US" altLang="en-US" sz="3200" dirty="0"/>
              <a:t>  factor intentionally changed by the researcher (Think “I” as in yourself) </a:t>
            </a:r>
          </a:p>
          <a:p>
            <a:pPr lvl="1"/>
            <a:r>
              <a:rPr lang="en-US" altLang="en-US" sz="3200" dirty="0"/>
              <a:t>- x axis on graph</a:t>
            </a:r>
          </a:p>
          <a:p>
            <a:pPr lvl="1"/>
            <a:r>
              <a:rPr lang="en-US" altLang="en-US" sz="3200" dirty="0"/>
              <a:t>- Ex. Amount of water </a:t>
            </a:r>
          </a:p>
          <a:p>
            <a:r>
              <a:rPr lang="en-US" altLang="en-US" sz="3200" u="sng" dirty="0"/>
              <a:t>DV</a:t>
            </a:r>
            <a:r>
              <a:rPr lang="en-US" altLang="en-US" sz="3200" dirty="0"/>
              <a:t>:  factor measured / observed  (“depends” on first variable) </a:t>
            </a:r>
          </a:p>
          <a:p>
            <a:pPr lvl="1"/>
            <a:r>
              <a:rPr lang="en-US" altLang="en-US" sz="3200" dirty="0"/>
              <a:t> - y axis on graph</a:t>
            </a:r>
          </a:p>
          <a:p>
            <a:pPr lvl="1"/>
            <a:r>
              <a:rPr lang="en-US" altLang="en-US" sz="3200" dirty="0"/>
              <a:t>-  Ex. Height of plants</a:t>
            </a:r>
          </a:p>
        </p:txBody>
      </p:sp>
    </p:spTree>
    <p:extLst>
      <p:ext uri="{BB962C8B-B14F-4D97-AF65-F5344CB8AC3E}">
        <p14:creationId xmlns:p14="http://schemas.microsoft.com/office/powerpoint/2010/main" val="450061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589" y="325120"/>
            <a:ext cx="9971682" cy="4064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0589" y="650242"/>
            <a:ext cx="99716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Limiting factors such as food sources available, temperature, pH level, determine which organisms can survive in a habitat, keeping populations in check maintaining the carrying capacity.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5736" y="2763521"/>
            <a:ext cx="99716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Occurs when an ecosystem changes over time. Pioneer organisms are the 1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st</a:t>
            </a:r>
            <a:r>
              <a:rPr lang="en-US" sz="2800" b="1" dirty="0" smtClean="0">
                <a:solidFill>
                  <a:srgbClr val="FF0000"/>
                </a:solidFill>
              </a:rPr>
              <a:t> to appear and they modify the environment allowing for other organisms to survive and continue to modify the environment until a stable climax community is established.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971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176" y="0"/>
            <a:ext cx="9381173" cy="5689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Human Impact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176" y="731521"/>
            <a:ext cx="9381173" cy="2926080"/>
          </a:xfrm>
        </p:spPr>
        <p:txBody>
          <a:bodyPr/>
          <a:lstStyle/>
          <a:p>
            <a:r>
              <a:rPr lang="en-US" dirty="0" smtClean="0"/>
              <a:t>Describe the difference between renewable and nonrenewable resources. Give examples.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Renewable – can be replenished, ex. Trees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Nonrenewable – finite, cannot be replenished, ex. Fossil fuels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4205" y="3495040"/>
            <a:ext cx="9641761" cy="3332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Describe renewable energy sources.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Solar power – energy from the sun can be used for electricity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Wind power – energy from wind can be used for electricity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- unlimited, do not require fuel, do not produce CO</a:t>
            </a:r>
            <a:r>
              <a:rPr lang="en-US" b="1" baseline="-25000" dirty="0" smtClean="0">
                <a:solidFill>
                  <a:srgbClr val="FF0000"/>
                </a:solidFill>
              </a:rPr>
              <a:t>2</a:t>
            </a:r>
            <a:r>
              <a:rPr lang="en-US" b="1" dirty="0" smtClean="0">
                <a:solidFill>
                  <a:srgbClr val="FF0000"/>
                </a:solidFill>
              </a:rPr>
              <a:t> (greenhouse gasses)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42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176" y="0"/>
            <a:ext cx="9381173" cy="5689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Human Impact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176" y="731521"/>
            <a:ext cx="9381173" cy="650240"/>
          </a:xfrm>
        </p:spPr>
        <p:txBody>
          <a:bodyPr/>
          <a:lstStyle/>
          <a:p>
            <a:r>
              <a:rPr lang="en-US" dirty="0" smtClean="0"/>
              <a:t>List the benefits and threats to biodiversity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8026765"/>
              </p:ext>
            </p:extLst>
          </p:nvPr>
        </p:nvGraphicFramePr>
        <p:xfrm>
          <a:off x="586324" y="1706880"/>
          <a:ext cx="9667819" cy="3251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90586"/>
                <a:gridCol w="4977233"/>
              </a:tblGrid>
              <a:tr h="552704">
                <a:tc>
                  <a:txBody>
                    <a:bodyPr/>
                    <a:lstStyle/>
                    <a:p>
                      <a:pPr algn="ctr"/>
                      <a:r>
                        <a:rPr lang="en-US" sz="3000" b="1" u="sng" dirty="0" smtClean="0"/>
                        <a:t>Benefits to Biodiversity</a:t>
                      </a:r>
                      <a:endParaRPr lang="en-US" sz="3000" b="1" u="sng" dirty="0"/>
                    </a:p>
                  </a:txBody>
                  <a:tcPr marL="78176" marR="78176" marT="48768" marB="487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u="sng" dirty="0" smtClean="0"/>
                        <a:t>Threats to Biodiversity</a:t>
                      </a:r>
                      <a:endParaRPr lang="en-US" sz="3000" b="1" u="sng" dirty="0"/>
                    </a:p>
                  </a:txBody>
                  <a:tcPr marL="78176" marR="78176" marT="48768" marB="487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98496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rgbClr val="FF0000"/>
                          </a:solidFill>
                        </a:rPr>
                        <a:t>Conservation</a:t>
                      </a:r>
                      <a:r>
                        <a:rPr lang="en-US" sz="3400" baseline="0" dirty="0" smtClean="0">
                          <a:solidFill>
                            <a:srgbClr val="FF0000"/>
                          </a:solidFill>
                        </a:rPr>
                        <a:t> of resources</a:t>
                      </a:r>
                    </a:p>
                    <a:p>
                      <a:r>
                        <a:rPr lang="en-US" sz="3400" baseline="0" dirty="0" smtClean="0">
                          <a:solidFill>
                            <a:srgbClr val="FF0000"/>
                          </a:solidFill>
                        </a:rPr>
                        <a:t>Reforestation</a:t>
                      </a:r>
                    </a:p>
                    <a:p>
                      <a:r>
                        <a:rPr lang="en-US" sz="3400" baseline="0" dirty="0" smtClean="0">
                          <a:solidFill>
                            <a:srgbClr val="FF0000"/>
                          </a:solidFill>
                        </a:rPr>
                        <a:t>Shade farming/planting</a:t>
                      </a:r>
                    </a:p>
                    <a:p>
                      <a:r>
                        <a:rPr lang="en-US" sz="3400" baseline="0" dirty="0" smtClean="0">
                          <a:solidFill>
                            <a:srgbClr val="FF0000"/>
                          </a:solidFill>
                        </a:rPr>
                        <a:t>Wildlife &amp; nature preserves</a:t>
                      </a:r>
                    </a:p>
                    <a:p>
                      <a:r>
                        <a:rPr lang="en-US" sz="3400" baseline="0" dirty="0" smtClean="0">
                          <a:solidFill>
                            <a:srgbClr val="FF0000"/>
                          </a:solidFill>
                        </a:rPr>
                        <a:t>Laws restricting hunting/fishing</a:t>
                      </a:r>
                      <a:endParaRPr lang="en-US" sz="3400" dirty="0">
                        <a:solidFill>
                          <a:srgbClr val="FF0000"/>
                        </a:solidFill>
                      </a:endParaRPr>
                    </a:p>
                  </a:txBody>
                  <a:tcPr marL="78176" marR="78176" marT="48768" marB="487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rgbClr val="FF0000"/>
                          </a:solidFill>
                        </a:rPr>
                        <a:t>Deforestation</a:t>
                      </a:r>
                    </a:p>
                    <a:p>
                      <a:r>
                        <a:rPr lang="en-US" sz="3400" dirty="0" smtClean="0">
                          <a:solidFill>
                            <a:srgbClr val="FF0000"/>
                          </a:solidFill>
                        </a:rPr>
                        <a:t>Overhunting/overfishing</a:t>
                      </a:r>
                    </a:p>
                    <a:p>
                      <a:r>
                        <a:rPr lang="en-US" sz="3400" dirty="0" smtClean="0">
                          <a:solidFill>
                            <a:srgbClr val="FF0000"/>
                          </a:solidFill>
                        </a:rPr>
                        <a:t>Use</a:t>
                      </a:r>
                      <a:r>
                        <a:rPr lang="en-US" sz="3400" baseline="0" dirty="0" smtClean="0">
                          <a:solidFill>
                            <a:srgbClr val="FF0000"/>
                          </a:solidFill>
                        </a:rPr>
                        <a:t> of biocides </a:t>
                      </a:r>
                    </a:p>
                    <a:p>
                      <a:r>
                        <a:rPr lang="en-US" sz="3400" baseline="0" dirty="0" smtClean="0">
                          <a:solidFill>
                            <a:srgbClr val="FF0000"/>
                          </a:solidFill>
                        </a:rPr>
                        <a:t>Global warming</a:t>
                      </a:r>
                    </a:p>
                    <a:p>
                      <a:r>
                        <a:rPr lang="en-US" sz="3400" baseline="0" dirty="0" smtClean="0">
                          <a:solidFill>
                            <a:srgbClr val="FF0000"/>
                          </a:solidFill>
                        </a:rPr>
                        <a:t>Deforestation/habitat destruction</a:t>
                      </a:r>
                      <a:endParaRPr lang="en-US" sz="3400" dirty="0">
                        <a:solidFill>
                          <a:srgbClr val="FF0000"/>
                        </a:solidFill>
                      </a:endParaRPr>
                    </a:p>
                  </a:txBody>
                  <a:tcPr marL="78176" marR="78176" marT="48768" marB="487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1378157"/>
              </p:ext>
            </p:extLst>
          </p:nvPr>
        </p:nvGraphicFramePr>
        <p:xfrm>
          <a:off x="594552" y="1706880"/>
          <a:ext cx="9798114" cy="3495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53802"/>
                <a:gridCol w="5044312"/>
              </a:tblGrid>
              <a:tr h="796544">
                <a:tc>
                  <a:txBody>
                    <a:bodyPr/>
                    <a:lstStyle/>
                    <a:p>
                      <a:pPr algn="ctr"/>
                      <a:r>
                        <a:rPr lang="en-US" sz="3000" b="1" u="sng" dirty="0" smtClean="0"/>
                        <a:t>Benefits to Biodiversity</a:t>
                      </a:r>
                      <a:endParaRPr lang="en-US" sz="3000" b="1" u="sng" dirty="0"/>
                    </a:p>
                  </a:txBody>
                  <a:tcPr marL="78176" marR="78176" marT="48768" marB="487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u="sng" dirty="0" smtClean="0"/>
                        <a:t>Threats to Biodiversity</a:t>
                      </a:r>
                      <a:endParaRPr lang="en-US" sz="3000" b="1" u="sng" dirty="0"/>
                    </a:p>
                  </a:txBody>
                  <a:tcPr marL="78176" marR="78176" marT="48768" marB="487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98496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rgbClr val="FF0000"/>
                          </a:solidFill>
                        </a:rPr>
                        <a:t>Conservation</a:t>
                      </a:r>
                      <a:r>
                        <a:rPr lang="en-US" sz="3400" baseline="0" dirty="0" smtClean="0">
                          <a:solidFill>
                            <a:srgbClr val="FF0000"/>
                          </a:solidFill>
                        </a:rPr>
                        <a:t> of resources</a:t>
                      </a:r>
                    </a:p>
                    <a:p>
                      <a:r>
                        <a:rPr lang="en-US" sz="3400" baseline="0" dirty="0" smtClean="0">
                          <a:solidFill>
                            <a:srgbClr val="FF0000"/>
                          </a:solidFill>
                        </a:rPr>
                        <a:t>Reforestation</a:t>
                      </a:r>
                    </a:p>
                    <a:p>
                      <a:r>
                        <a:rPr lang="en-US" sz="3400" baseline="0" dirty="0" smtClean="0">
                          <a:solidFill>
                            <a:srgbClr val="FF0000"/>
                          </a:solidFill>
                        </a:rPr>
                        <a:t>Shade farming/planting</a:t>
                      </a:r>
                    </a:p>
                    <a:p>
                      <a:r>
                        <a:rPr lang="en-US" sz="3400" baseline="0" dirty="0" smtClean="0">
                          <a:solidFill>
                            <a:srgbClr val="FF0000"/>
                          </a:solidFill>
                        </a:rPr>
                        <a:t>Wildlife &amp; nature preserves</a:t>
                      </a:r>
                    </a:p>
                    <a:p>
                      <a:r>
                        <a:rPr lang="en-US" sz="3400" baseline="0" dirty="0" smtClean="0">
                          <a:solidFill>
                            <a:srgbClr val="FF0000"/>
                          </a:solidFill>
                        </a:rPr>
                        <a:t>Laws restricting hunting/fishing</a:t>
                      </a:r>
                      <a:endParaRPr lang="en-US" sz="3400" dirty="0">
                        <a:solidFill>
                          <a:srgbClr val="FF0000"/>
                        </a:solidFill>
                      </a:endParaRPr>
                    </a:p>
                  </a:txBody>
                  <a:tcPr marL="78176" marR="78176" marT="48768" marB="487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400" dirty="0">
                        <a:solidFill>
                          <a:srgbClr val="FF0000"/>
                        </a:solidFill>
                      </a:endParaRPr>
                    </a:p>
                  </a:txBody>
                  <a:tcPr marL="78176" marR="78176" marT="48768" marB="487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085399"/>
              </p:ext>
            </p:extLst>
          </p:nvPr>
        </p:nvGraphicFramePr>
        <p:xfrm>
          <a:off x="521177" y="1706880"/>
          <a:ext cx="9837202" cy="3495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72766"/>
                <a:gridCol w="5064436"/>
              </a:tblGrid>
              <a:tr h="594157">
                <a:tc>
                  <a:txBody>
                    <a:bodyPr/>
                    <a:lstStyle/>
                    <a:p>
                      <a:pPr algn="ctr"/>
                      <a:r>
                        <a:rPr lang="en-US" sz="3000" b="1" u="sng" dirty="0" smtClean="0"/>
                        <a:t>Benefits to Biodiversity</a:t>
                      </a:r>
                      <a:endParaRPr lang="en-US" sz="3000" b="1" u="sng" dirty="0"/>
                    </a:p>
                  </a:txBody>
                  <a:tcPr marL="78176" marR="78176" marT="48768" marB="487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u="sng" dirty="0" smtClean="0"/>
                        <a:t>Threats to Biodiversity</a:t>
                      </a:r>
                      <a:endParaRPr lang="en-US" sz="3000" b="1" u="sng" dirty="0"/>
                    </a:p>
                  </a:txBody>
                  <a:tcPr marL="78176" marR="78176" marT="48768" marB="487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00883">
                <a:tc>
                  <a:txBody>
                    <a:bodyPr/>
                    <a:lstStyle/>
                    <a:p>
                      <a:endParaRPr lang="en-US" sz="34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US" sz="34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US" sz="34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US" sz="34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US" sz="3400" dirty="0">
                        <a:solidFill>
                          <a:srgbClr val="FF0000"/>
                        </a:solidFill>
                      </a:endParaRPr>
                    </a:p>
                  </a:txBody>
                  <a:tcPr marL="78176" marR="78176" marT="48768" marB="487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400" dirty="0">
                        <a:solidFill>
                          <a:srgbClr val="FF0000"/>
                        </a:solidFill>
                      </a:endParaRPr>
                    </a:p>
                  </a:txBody>
                  <a:tcPr marL="78176" marR="78176" marT="48768" marB="487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358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176" y="0"/>
            <a:ext cx="9381173" cy="5689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Human Impact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176" y="731521"/>
            <a:ext cx="9381173" cy="650240"/>
          </a:xfrm>
        </p:spPr>
        <p:txBody>
          <a:bodyPr/>
          <a:lstStyle/>
          <a:p>
            <a:r>
              <a:rPr lang="en-US" dirty="0" smtClean="0"/>
              <a:t>Give examples of reduce, reuse, &amp; recycle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1471" y="1463041"/>
            <a:ext cx="286646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Reduce</a:t>
            </a:r>
          </a:p>
          <a:p>
            <a:pPr marL="285750" indent="-285750">
              <a:buFontTx/>
              <a:buChar char="-"/>
            </a:pPr>
            <a:r>
              <a:rPr lang="en-US" sz="3200" dirty="0" smtClean="0">
                <a:solidFill>
                  <a:srgbClr val="FF0000"/>
                </a:solidFill>
              </a:rPr>
              <a:t>Turn off lights when leaving the room</a:t>
            </a:r>
          </a:p>
          <a:p>
            <a:pPr marL="285750" indent="-285750">
              <a:buFontTx/>
              <a:buChar char="-"/>
            </a:pPr>
            <a:r>
              <a:rPr lang="en-US" sz="3200" dirty="0" smtClean="0">
                <a:solidFill>
                  <a:srgbClr val="FF0000"/>
                </a:solidFill>
              </a:rPr>
              <a:t>Turn off water when brushing teeth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43675" y="1463042"/>
            <a:ext cx="299676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Reuse</a:t>
            </a:r>
          </a:p>
          <a:p>
            <a:pPr marL="285750" indent="-285750">
              <a:buFontTx/>
              <a:buChar char="-"/>
            </a:pPr>
            <a:r>
              <a:rPr lang="en-US" sz="3200" dirty="0" smtClean="0">
                <a:solidFill>
                  <a:srgbClr val="FF0000"/>
                </a:solidFill>
              </a:rPr>
              <a:t>Buy second hand goods instead of new</a:t>
            </a:r>
          </a:p>
          <a:p>
            <a:pPr marL="285750" indent="-285750">
              <a:buFontTx/>
              <a:buChar char="-"/>
            </a:pPr>
            <a:r>
              <a:rPr lang="en-US" sz="3200" dirty="0" smtClean="0">
                <a:solidFill>
                  <a:srgbClr val="FF0000"/>
                </a:solidFill>
              </a:rPr>
              <a:t>Reusable shopping bags, water bottles, etc.</a:t>
            </a:r>
          </a:p>
          <a:p>
            <a:pPr marL="285750" indent="-285750">
              <a:buFontTx/>
              <a:buChar char="-"/>
            </a:pPr>
            <a:r>
              <a:rPr lang="en-US" sz="3200" dirty="0" smtClean="0">
                <a:solidFill>
                  <a:srgbClr val="FF0000"/>
                </a:solidFill>
              </a:rPr>
              <a:t>Upcycle (find new a use for wastes)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66174" y="1463040"/>
            <a:ext cx="286646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Recycle</a:t>
            </a:r>
          </a:p>
          <a:p>
            <a:pPr marL="285750" indent="-285750">
              <a:buFontTx/>
              <a:buChar char="-"/>
            </a:pPr>
            <a:r>
              <a:rPr lang="en-US" sz="3200" dirty="0" smtClean="0">
                <a:solidFill>
                  <a:srgbClr val="FF0000"/>
                </a:solidFill>
              </a:rPr>
              <a:t>Place your paper, glass, plastic, metal wastes in recycling bins</a:t>
            </a:r>
          </a:p>
          <a:p>
            <a:pPr marL="285750" indent="-285750">
              <a:buFontTx/>
              <a:buChar char="-"/>
            </a:pPr>
            <a:r>
              <a:rPr lang="en-US" sz="3200" dirty="0" smtClean="0">
                <a:solidFill>
                  <a:srgbClr val="FF0000"/>
                </a:solidFill>
              </a:rPr>
              <a:t>Purchase goods made from recycled materials (ex. notebooks)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41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176" y="162561"/>
            <a:ext cx="9381173" cy="650240"/>
          </a:xfrm>
        </p:spPr>
        <p:txBody>
          <a:bodyPr/>
          <a:lstStyle/>
          <a:p>
            <a:r>
              <a:rPr lang="en-US" dirty="0" smtClean="0"/>
              <a:t>For the following topics, list the causes, effects, &amp; remedies.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9629943"/>
              </p:ext>
            </p:extLst>
          </p:nvPr>
        </p:nvGraphicFramePr>
        <p:xfrm>
          <a:off x="651471" y="812800"/>
          <a:ext cx="9250878" cy="62423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8382"/>
                <a:gridCol w="2671028"/>
                <a:gridCol w="2768749"/>
                <a:gridCol w="2312720"/>
              </a:tblGrid>
              <a:tr h="487680">
                <a:tc>
                  <a:txBody>
                    <a:bodyPr/>
                    <a:lstStyle/>
                    <a:p>
                      <a:pPr algn="ctr"/>
                      <a:r>
                        <a:rPr lang="en-US" sz="2600" b="1" u="sng" dirty="0" smtClean="0"/>
                        <a:t>Problem</a:t>
                      </a:r>
                      <a:endParaRPr lang="en-US" sz="2600" b="1" u="sng" dirty="0"/>
                    </a:p>
                  </a:txBody>
                  <a:tcPr marL="78176" marR="78176" marT="48768" marB="487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u="sng" dirty="0" smtClean="0"/>
                        <a:t>Cause</a:t>
                      </a:r>
                      <a:endParaRPr lang="en-US" sz="2600" b="1" u="sng" dirty="0"/>
                    </a:p>
                  </a:txBody>
                  <a:tcPr marL="78176" marR="78176" marT="48768" marB="487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u="sng" dirty="0" smtClean="0"/>
                        <a:t>Effect </a:t>
                      </a:r>
                      <a:endParaRPr lang="en-US" sz="2600" b="1" u="sng" dirty="0"/>
                    </a:p>
                  </a:txBody>
                  <a:tcPr marL="78176" marR="78176" marT="48768" marB="487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u="sng" dirty="0" smtClean="0"/>
                        <a:t>Remedy</a:t>
                      </a:r>
                      <a:endParaRPr lang="en-US" sz="2600" b="1" u="sng" dirty="0"/>
                    </a:p>
                  </a:txBody>
                  <a:tcPr marL="78176" marR="78176" marT="48768" marB="48768"/>
                </a:tc>
              </a:tr>
              <a:tr h="1918208">
                <a:tc>
                  <a:txBody>
                    <a:bodyPr/>
                    <a:lstStyle/>
                    <a:p>
                      <a:pPr algn="l"/>
                      <a:r>
                        <a:rPr lang="en-US" sz="2600" dirty="0" smtClean="0"/>
                        <a:t>Water</a:t>
                      </a:r>
                      <a:r>
                        <a:rPr lang="en-US" sz="2600" baseline="0" dirty="0" smtClean="0"/>
                        <a:t> Pollution</a:t>
                      </a:r>
                      <a:endParaRPr lang="en-US" sz="2600" dirty="0"/>
                    </a:p>
                  </a:txBody>
                  <a:tcPr marL="78176" marR="78176" marT="48768" marB="48768" anchor="ctr"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Chemicals, sewage, oil, pesticides, hot water</a:t>
                      </a:r>
                      <a:endParaRPr lang="en-US" sz="3000" dirty="0"/>
                    </a:p>
                  </a:txBody>
                  <a:tcPr marL="78176" marR="78176" marT="48768" marB="48768"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Reduces</a:t>
                      </a:r>
                      <a:r>
                        <a:rPr lang="en-US" sz="3000" baseline="0" dirty="0" smtClean="0"/>
                        <a:t> </a:t>
                      </a:r>
                      <a:r>
                        <a:rPr lang="en-US" sz="3000" dirty="0" smtClean="0"/>
                        <a:t>biodiversity, disrupts food chain</a:t>
                      </a:r>
                      <a:endParaRPr lang="en-US" sz="3000" dirty="0"/>
                    </a:p>
                  </a:txBody>
                  <a:tcPr marL="78176" marR="78176" marT="48768" marB="48768"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Use alternate energy (not oil),</a:t>
                      </a:r>
                      <a:r>
                        <a:rPr lang="en-US" sz="3000" baseline="0" dirty="0" smtClean="0"/>
                        <a:t> natural predator not biocides</a:t>
                      </a:r>
                      <a:endParaRPr lang="en-US" sz="3000" dirty="0"/>
                    </a:p>
                  </a:txBody>
                  <a:tcPr marL="78176" marR="78176" marT="48768" marB="48768"/>
                </a:tc>
              </a:tr>
              <a:tr h="1918208">
                <a:tc>
                  <a:txBody>
                    <a:bodyPr/>
                    <a:lstStyle/>
                    <a:p>
                      <a:pPr algn="l"/>
                      <a:r>
                        <a:rPr lang="en-US" sz="2600" dirty="0" smtClean="0"/>
                        <a:t>Acid Rain</a:t>
                      </a:r>
                      <a:endParaRPr lang="en-US" sz="2600" dirty="0"/>
                    </a:p>
                  </a:txBody>
                  <a:tcPr marL="78176" marR="78176" marT="48768" marB="48768" anchor="ctr"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Sulfur</a:t>
                      </a:r>
                      <a:r>
                        <a:rPr lang="en-US" sz="3000" baseline="0" dirty="0" smtClean="0"/>
                        <a:t> dioxide &amp; nitrogen oxide from factory emissions (burning fossil fuels)</a:t>
                      </a:r>
                      <a:endParaRPr lang="en-US" sz="3000" dirty="0"/>
                    </a:p>
                  </a:txBody>
                  <a:tcPr marL="78176" marR="78176" marT="48768" marB="48768"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Disrupts</a:t>
                      </a:r>
                      <a:r>
                        <a:rPr lang="en-US" sz="3000" baseline="0" dirty="0" smtClean="0"/>
                        <a:t> enzyme function in plants and aquatic life</a:t>
                      </a:r>
                      <a:endParaRPr lang="en-US" sz="3000" dirty="0"/>
                    </a:p>
                  </a:txBody>
                  <a:tcPr marL="78176" marR="78176" marT="48768" marB="48768"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Pass laws restricting emission levels</a:t>
                      </a:r>
                      <a:endParaRPr lang="en-US" sz="3000" dirty="0"/>
                    </a:p>
                  </a:txBody>
                  <a:tcPr marL="78176" marR="78176" marT="48768" marB="48768"/>
                </a:tc>
              </a:tr>
              <a:tr h="1918208">
                <a:tc>
                  <a:txBody>
                    <a:bodyPr/>
                    <a:lstStyle/>
                    <a:p>
                      <a:pPr algn="l"/>
                      <a:r>
                        <a:rPr lang="en-US" sz="2600" dirty="0" smtClean="0"/>
                        <a:t>Global Warming</a:t>
                      </a:r>
                      <a:endParaRPr lang="en-US" sz="2600" dirty="0"/>
                    </a:p>
                  </a:txBody>
                  <a:tcPr marL="78176" marR="78176" marT="48768" marB="48768" anchor="ctr"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Excess</a:t>
                      </a:r>
                      <a:r>
                        <a:rPr lang="en-US" sz="3000" baseline="0" dirty="0" smtClean="0"/>
                        <a:t> CO2 from burning fossil fuels</a:t>
                      </a:r>
                      <a:endParaRPr lang="en-US" sz="3000" dirty="0"/>
                    </a:p>
                  </a:txBody>
                  <a:tcPr marL="78176" marR="78176" marT="48768" marB="48768"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Inc. temp melts ice,</a:t>
                      </a:r>
                      <a:r>
                        <a:rPr lang="en-US" sz="3000" baseline="0" dirty="0" smtClean="0"/>
                        <a:t> disrupts habitats, rising sea levels</a:t>
                      </a:r>
                      <a:endParaRPr lang="en-US" sz="3000" dirty="0"/>
                    </a:p>
                  </a:txBody>
                  <a:tcPr marL="78176" marR="78176" marT="48768" marB="48768"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Reduce fossil fuel use, use clean</a:t>
                      </a:r>
                      <a:r>
                        <a:rPr lang="en-US" sz="3000" baseline="0" dirty="0" smtClean="0"/>
                        <a:t> energy sources, </a:t>
                      </a:r>
                      <a:r>
                        <a:rPr lang="en-US" sz="3000" dirty="0" smtClean="0"/>
                        <a:t>plant more trees</a:t>
                      </a:r>
                      <a:endParaRPr lang="en-US" sz="3000" dirty="0"/>
                    </a:p>
                  </a:txBody>
                  <a:tcPr marL="78176" marR="78176" marT="48768" marB="48768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214999" y="1381760"/>
            <a:ext cx="7622203" cy="1706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14999" y="3332480"/>
            <a:ext cx="7622203" cy="1706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14999" y="5201920"/>
            <a:ext cx="7622203" cy="1706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645414"/>
              </p:ext>
            </p:extLst>
          </p:nvPr>
        </p:nvGraphicFramePr>
        <p:xfrm>
          <a:off x="781765" y="520192"/>
          <a:ext cx="9250878" cy="56570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37794"/>
                <a:gridCol w="2866469"/>
                <a:gridCol w="2833896"/>
                <a:gridCol w="2312720"/>
              </a:tblGrid>
              <a:tr h="1918208">
                <a:tc>
                  <a:txBody>
                    <a:bodyPr/>
                    <a:lstStyle/>
                    <a:p>
                      <a:pPr algn="l"/>
                      <a:r>
                        <a:rPr lang="en-US" sz="2600" dirty="0" smtClean="0"/>
                        <a:t>Ozone Depletion</a:t>
                      </a:r>
                      <a:endParaRPr lang="en-US" sz="2600" dirty="0"/>
                    </a:p>
                  </a:txBody>
                  <a:tcPr marL="78176" marR="78176" marT="48768" marB="48768" anchor="ctr"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Chemicals called CFCs (chlorofluorocarbons) in refrigeration</a:t>
                      </a:r>
                      <a:r>
                        <a:rPr lang="en-US" sz="3000" baseline="0" dirty="0" smtClean="0"/>
                        <a:t> &amp; air conditioning units</a:t>
                      </a:r>
                      <a:endParaRPr lang="en-US" sz="3000" dirty="0"/>
                    </a:p>
                  </a:txBody>
                  <a:tcPr marL="78176" marR="78176" marT="48768" marB="48768"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Increases</a:t>
                      </a:r>
                      <a:r>
                        <a:rPr lang="en-US" sz="3000" baseline="0" dirty="0" smtClean="0"/>
                        <a:t> UV radiation, mutations, skin cancer</a:t>
                      </a:r>
                      <a:endParaRPr lang="en-US" sz="3000" dirty="0"/>
                    </a:p>
                  </a:txBody>
                  <a:tcPr marL="78176" marR="78176" marT="48768" marB="48768"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Banned use of CFCs</a:t>
                      </a:r>
                      <a:endParaRPr lang="en-US" sz="3000" dirty="0"/>
                    </a:p>
                  </a:txBody>
                  <a:tcPr marL="78176" marR="78176" marT="48768" marB="48768"/>
                </a:tc>
              </a:tr>
              <a:tr h="3738880">
                <a:tc>
                  <a:txBody>
                    <a:bodyPr/>
                    <a:lstStyle/>
                    <a:p>
                      <a:pPr algn="l"/>
                      <a:r>
                        <a:rPr lang="en-US" sz="2600" dirty="0" smtClean="0"/>
                        <a:t>Pesticides</a:t>
                      </a:r>
                      <a:endParaRPr lang="en-US" sz="2600" dirty="0"/>
                    </a:p>
                  </a:txBody>
                  <a:tcPr marL="78176" marR="78176" marT="48768" marB="48768" anchor="ctr"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Crops are</a:t>
                      </a:r>
                      <a:r>
                        <a:rPr lang="en-US" sz="3000" baseline="0" dirty="0" smtClean="0"/>
                        <a:t> destroyed by pests (insects/rodents) costing money</a:t>
                      </a:r>
                      <a:endParaRPr lang="en-US" sz="3000" dirty="0"/>
                    </a:p>
                  </a:txBody>
                  <a:tcPr marL="78176" marR="78176" marT="48768" marB="48768"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Decreases</a:t>
                      </a:r>
                      <a:r>
                        <a:rPr lang="en-US" sz="3000" baseline="0" dirty="0" smtClean="0"/>
                        <a:t> biodiversity, pollutes water supply, bioaccumulation of toxic chemicals up the food chain (highest conc. at top)</a:t>
                      </a:r>
                      <a:endParaRPr lang="en-US" sz="3000" dirty="0"/>
                    </a:p>
                  </a:txBody>
                  <a:tcPr marL="78176" marR="78176" marT="48768" marB="48768"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Use biological controls</a:t>
                      </a:r>
                      <a:r>
                        <a:rPr lang="en-US" sz="3000" baseline="0" dirty="0" smtClean="0"/>
                        <a:t> instead like a natural predator of the pest or spray hormones to attract &amp; trap insects</a:t>
                      </a:r>
                      <a:endParaRPr lang="en-US" sz="3000" dirty="0"/>
                    </a:p>
                  </a:txBody>
                  <a:tcPr marL="78176" marR="78176" marT="48768" marB="48768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053846" y="650240"/>
            <a:ext cx="7817644" cy="1706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84705" y="2519680"/>
            <a:ext cx="7817644" cy="3576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21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9264" y="243841"/>
            <a:ext cx="6644997" cy="1568027"/>
          </a:xfrm>
        </p:spPr>
        <p:txBody>
          <a:bodyPr>
            <a:normAutofit/>
          </a:bodyPr>
          <a:lstStyle/>
          <a:p>
            <a:r>
              <a:rPr lang="en-US" sz="5400" b="1" dirty="0"/>
              <a:t>Lab Review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0440" y="2275840"/>
            <a:ext cx="5472351" cy="1869440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tx1"/>
                </a:solidFill>
              </a:rPr>
              <a:t>State Labs</a:t>
            </a:r>
          </a:p>
          <a:p>
            <a:r>
              <a:rPr lang="en-US" sz="4400" b="1" dirty="0">
                <a:solidFill>
                  <a:schemeClr val="tx1"/>
                </a:solidFill>
              </a:rPr>
              <a:t>Lab Skills</a:t>
            </a:r>
          </a:p>
        </p:txBody>
      </p:sp>
    </p:spTree>
    <p:extLst>
      <p:ext uri="{BB962C8B-B14F-4D97-AF65-F5344CB8AC3E}">
        <p14:creationId xmlns:p14="http://schemas.microsoft.com/office/powerpoint/2010/main" val="235756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97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93823" y="617"/>
            <a:ext cx="7035879" cy="4665134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u="sng" dirty="0" smtClean="0"/>
              <a:t>Control Vs. Experimental Groups</a:t>
            </a:r>
          </a:p>
          <a:p>
            <a:pPr eaLnBrk="1" hangingPunct="1"/>
            <a:r>
              <a:rPr lang="en-US" altLang="en-US" u="sng" dirty="0" smtClean="0"/>
              <a:t>Control:</a:t>
            </a:r>
            <a:r>
              <a:rPr lang="en-US" altLang="en-US" dirty="0" smtClean="0"/>
              <a:t>   </a:t>
            </a:r>
          </a:p>
          <a:p>
            <a:pPr lvl="1"/>
            <a:r>
              <a:rPr lang="en-US" altLang="en-US" sz="3200" dirty="0"/>
              <a:t>remains in the original (normal) condition</a:t>
            </a:r>
          </a:p>
          <a:p>
            <a:pPr lvl="1"/>
            <a:r>
              <a:rPr lang="en-US" altLang="en-US" sz="3200" dirty="0"/>
              <a:t>DOES NOT receive the treatment</a:t>
            </a:r>
          </a:p>
          <a:p>
            <a:pPr eaLnBrk="1" hangingPunct="1"/>
            <a:r>
              <a:rPr lang="en-US" altLang="en-US" u="sng" dirty="0" smtClean="0"/>
              <a:t>Experimental</a:t>
            </a:r>
            <a:r>
              <a:rPr lang="en-US" altLang="en-US" dirty="0" smtClean="0"/>
              <a:t>:  </a:t>
            </a:r>
          </a:p>
          <a:p>
            <a:pPr lvl="1"/>
            <a:r>
              <a:rPr lang="en-US" altLang="en-US" sz="3200" u="sng" dirty="0"/>
              <a:t>DOES</a:t>
            </a:r>
            <a:r>
              <a:rPr lang="en-US" altLang="en-US" sz="3200" dirty="0"/>
              <a:t> receive the treatment</a:t>
            </a:r>
          </a:p>
          <a:p>
            <a:pPr lvl="1"/>
            <a:r>
              <a:rPr lang="en-US" altLang="en-US" sz="3200" dirty="0"/>
              <a:t>may have more than one  </a:t>
            </a:r>
            <a:endParaRPr lang="en-US" altLang="en-US" sz="3200" u="sng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176" y="4470401"/>
            <a:ext cx="5407204" cy="2568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8045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93823" y="243840"/>
            <a:ext cx="7035879" cy="682752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u="sng" dirty="0" smtClean="0"/>
              <a:t>Theory vs. Law</a:t>
            </a:r>
          </a:p>
          <a:p>
            <a:pPr eaLnBrk="1" hangingPunct="1"/>
            <a:r>
              <a:rPr lang="en-US" altLang="en-US" u="sng" dirty="0" smtClean="0"/>
              <a:t>Theory</a:t>
            </a:r>
            <a:r>
              <a:rPr lang="en-US" altLang="en-US" dirty="0" smtClean="0"/>
              <a:t>: </a:t>
            </a:r>
          </a:p>
          <a:p>
            <a:pPr lvl="1"/>
            <a:r>
              <a:rPr lang="en-US" altLang="en-US" sz="3200" dirty="0"/>
              <a:t>summarizes a hypothesis/hypotheses</a:t>
            </a:r>
          </a:p>
          <a:p>
            <a:pPr lvl="1"/>
            <a:r>
              <a:rPr lang="en-US" altLang="en-US" sz="3200" dirty="0"/>
              <a:t>well supported with repeated testing</a:t>
            </a:r>
          </a:p>
          <a:p>
            <a:pPr lvl="1"/>
            <a:r>
              <a:rPr lang="en-US" altLang="en-US" sz="3200" dirty="0"/>
              <a:t>can be disproven with new research</a:t>
            </a:r>
          </a:p>
          <a:p>
            <a:pPr eaLnBrk="1" hangingPunct="1"/>
            <a:r>
              <a:rPr lang="en-US" altLang="en-US" u="sng" dirty="0" smtClean="0"/>
              <a:t>Law</a:t>
            </a:r>
            <a:r>
              <a:rPr lang="en-US" altLang="en-US" dirty="0" smtClean="0"/>
              <a:t>: </a:t>
            </a:r>
          </a:p>
          <a:p>
            <a:pPr lvl="1"/>
            <a:r>
              <a:rPr lang="en-US" altLang="en-US" sz="3200" dirty="0"/>
              <a:t>generalizes a body of observations</a:t>
            </a:r>
          </a:p>
          <a:p>
            <a:pPr lvl="1"/>
            <a:r>
              <a:rPr lang="en-US" altLang="en-US" sz="3200" dirty="0"/>
              <a:t>cannot be disproven</a:t>
            </a:r>
          </a:p>
        </p:txBody>
      </p:sp>
    </p:spTree>
    <p:extLst>
      <p:ext uri="{BB962C8B-B14F-4D97-AF65-F5344CB8AC3E}">
        <p14:creationId xmlns:p14="http://schemas.microsoft.com/office/powerpoint/2010/main" val="244994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810</TotalTime>
  <Words>2453</Words>
  <Application>Microsoft Office PowerPoint</Application>
  <PresentationFormat>Custom</PresentationFormat>
  <Paragraphs>512</Paragraphs>
  <Slides>77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7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Topic Review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Microscope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Topic Review 2</vt:lpstr>
      <vt:lpstr>What type of cell is this? How do you know?</vt:lpstr>
      <vt:lpstr>What type of cell is this? How do you know?</vt:lpstr>
      <vt:lpstr>What type of cell is this? How do you know?</vt:lpstr>
      <vt:lpstr>What type of cells are these?  How do you know?</vt:lpstr>
      <vt:lpstr>Life Processes &amp; Cells</vt:lpstr>
      <vt:lpstr>PowerPoint Presentation</vt:lpstr>
      <vt:lpstr>Animal Cell</vt:lpstr>
      <vt:lpstr>Plant Cell</vt:lpstr>
      <vt:lpstr>PowerPoint Presentation</vt:lpstr>
      <vt:lpstr>PowerPoint Presentation</vt:lpstr>
      <vt:lpstr>Topic Review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Photosynthesis</vt:lpstr>
      <vt:lpstr>Photosynthesis</vt:lpstr>
      <vt:lpstr>Chloroplast</vt:lpstr>
      <vt:lpstr>PowerPoint Presentation</vt:lpstr>
      <vt:lpstr>Lower Epidermis with Guard Cells</vt:lpstr>
      <vt:lpstr>Plant Adaptations</vt:lpstr>
      <vt:lpstr>Topic Review 4</vt:lpstr>
      <vt:lpstr>PowerPoint Presentation</vt:lpstr>
      <vt:lpstr>PowerPoint Presentation</vt:lpstr>
      <vt:lpstr>PowerPoint Presentation</vt:lpstr>
      <vt:lpstr>PowerPoint Presentation</vt:lpstr>
      <vt:lpstr>Body Systems BINGO Terms</vt:lpstr>
      <vt:lpstr>Topic Review 5</vt:lpstr>
      <vt:lpstr>Mitosis</vt:lpstr>
      <vt:lpstr>PowerPoint Presentation</vt:lpstr>
      <vt:lpstr>PowerPoint Presentation</vt:lpstr>
      <vt:lpstr>Topic Review 6</vt:lpstr>
      <vt:lpstr>Top TEN Facts - Genetics &amp; Biotechnology</vt:lpstr>
      <vt:lpstr>Top TEN Facts - Genetics &amp; Biotechnology</vt:lpstr>
      <vt:lpstr>Topic Review 7</vt:lpstr>
      <vt:lpstr>PowerPoint Presentation</vt:lpstr>
      <vt:lpstr>PowerPoint Presentation</vt:lpstr>
      <vt:lpstr>Topic Review 8</vt:lpstr>
      <vt:lpstr>Ecology 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Human Impact </vt:lpstr>
      <vt:lpstr>Human Impact </vt:lpstr>
      <vt:lpstr>Human Impact </vt:lpstr>
      <vt:lpstr>PowerPoint Presentation</vt:lpstr>
      <vt:lpstr>PowerPoint Presentation</vt:lpstr>
      <vt:lpstr>Lab Review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Review 1</dc:title>
  <dc:creator>Gina Marando</dc:creator>
  <cp:lastModifiedBy>Sarah Femminella</cp:lastModifiedBy>
  <cp:revision>82</cp:revision>
  <dcterms:created xsi:type="dcterms:W3CDTF">2006-08-16T00:00:00Z</dcterms:created>
  <dcterms:modified xsi:type="dcterms:W3CDTF">2017-05-31T12:08:39Z</dcterms:modified>
</cp:coreProperties>
</file>