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embeddedFontLst>
    <p:embeddedFont>
      <p:font typeface="Source Sans Pro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17109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cb407f3a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cb407f3a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cb407f3a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cb407f3a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cb407f3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cb407f3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3520"/>
              <a:buFont typeface="Noto Sans Symbols"/>
              <a:buNone/>
            </a:pPr>
            <a:endParaRPr sz="3200" b="0" i="0" u="none" strike="noStrike" cap="none">
              <a:solidFill>
                <a:srgbClr val="59595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  <a:defRPr sz="46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sz="3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533398" y="1787856"/>
            <a:ext cx="4079545" cy="372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11"/>
          <p:cNvSpPr>
            <a:spLocks noGrp="1"/>
          </p:cNvSpPr>
          <p:nvPr>
            <p:ph type="pic" idx="2"/>
          </p:nvPr>
        </p:nvSpPr>
        <p:spPr>
          <a:xfrm>
            <a:off x="5090617" y="359392"/>
            <a:ext cx="3657600" cy="5318077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2398713" y="-249237"/>
            <a:ext cx="4343400" cy="804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4330" algn="l"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106487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4330" algn="l"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4330" algn="l">
              <a:spcBef>
                <a:spcPts val="2000"/>
              </a:spcBef>
              <a:spcAft>
                <a:spcPts val="0"/>
              </a:spcAft>
              <a:buSzPts val="1980"/>
              <a:buChar char="●"/>
              <a:defRPr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4"/>
          <p:cNvSpPr>
            <a:spLocks noGrp="1"/>
          </p:cNvSpPr>
          <p:nvPr>
            <p:ph type="pic" idx="2"/>
          </p:nvPr>
        </p:nvSpPr>
        <p:spPr>
          <a:xfrm>
            <a:off x="370980" y="363538"/>
            <a:ext cx="8402040" cy="2836862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0500" sy="100500" algn="ctr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352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308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sz="4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spcBef>
                <a:spcPts val="1600"/>
              </a:spcBef>
              <a:spcAft>
                <a:spcPts val="0"/>
              </a:spcAft>
              <a:buSzPts val="2200"/>
              <a:buChar char="●"/>
              <a:defRPr sz="2000"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spcBef>
                <a:spcPts val="1600"/>
              </a:spcBef>
              <a:spcAft>
                <a:spcPts val="0"/>
              </a:spcAft>
              <a:buSzPts val="2200"/>
              <a:buChar char="●"/>
              <a:defRPr sz="2000"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5pPr>
            <a:lvl6pPr marL="2743200" lvl="5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6pPr>
            <a:lvl7pPr marL="3200400" lvl="6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7pPr>
            <a:lvl8pPr marL="3657600" lvl="7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8pPr>
            <a:lvl9pPr marL="4114800" lvl="8" indent="-354329" algn="l">
              <a:spcBef>
                <a:spcPts val="360"/>
              </a:spcBef>
              <a:spcAft>
                <a:spcPts val="0"/>
              </a:spcAft>
              <a:buSzPts val="1980"/>
              <a:buChar char="●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640"/>
              <a:buNone/>
              <a:defRPr sz="2400" b="0">
                <a:solidFill>
                  <a:srgbClr val="6DB7D7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549274" y="2347415"/>
            <a:ext cx="3840480" cy="359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spcBef>
                <a:spcPts val="1600"/>
              </a:spcBef>
              <a:spcAft>
                <a:spcPts val="0"/>
              </a:spcAft>
              <a:buSzPts val="2200"/>
              <a:buChar char="●"/>
              <a:defRPr sz="2000"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5pPr>
            <a:lvl6pPr marL="2743200" lvl="5" indent="-340360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6pPr>
            <a:lvl7pPr marL="3200400" lvl="6" indent="-340360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7pPr>
            <a:lvl8pPr marL="3657600" lvl="7" indent="-340359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8pPr>
            <a:lvl9pPr marL="4114800" lvl="8" indent="-340359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751070" y="1453224"/>
            <a:ext cx="3840480" cy="75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640"/>
              <a:buNone/>
              <a:defRPr sz="2400" b="0">
                <a:solidFill>
                  <a:srgbClr val="6DB7D7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76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751070" y="2347415"/>
            <a:ext cx="3840480" cy="359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spcBef>
                <a:spcPts val="1600"/>
              </a:spcBef>
              <a:spcAft>
                <a:spcPts val="0"/>
              </a:spcAft>
              <a:buSzPts val="2200"/>
              <a:buChar char="●"/>
              <a:defRPr sz="2000"/>
            </a:lvl1pPr>
            <a:lvl2pPr marL="914400" lvl="1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5pPr>
            <a:lvl6pPr marL="2743200" lvl="5" indent="-340360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6pPr>
            <a:lvl7pPr marL="3200400" lvl="6" indent="-340360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7pPr>
            <a:lvl8pPr marL="3657600" lvl="7" indent="-340359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8pPr>
            <a:lvl9pPr marL="4114800" lvl="8" indent="-340359" algn="l">
              <a:spcBef>
                <a:spcPts val="320"/>
              </a:spcBef>
              <a:spcAft>
                <a:spcPts val="0"/>
              </a:spcAft>
              <a:buSzPts val="1760"/>
              <a:buChar char="●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sz="3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42824" y="368300"/>
            <a:ext cx="3840480" cy="55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2270" algn="l">
              <a:spcBef>
                <a:spcPts val="2000"/>
              </a:spcBef>
              <a:spcAft>
                <a:spcPts val="0"/>
              </a:spcAft>
              <a:buSzPts val="2420"/>
              <a:buChar char="●"/>
              <a:defRPr sz="2200"/>
            </a:lvl1pPr>
            <a:lvl2pPr marL="914400" lvl="1" indent="-368300" algn="l">
              <a:spcBef>
                <a:spcPts val="600"/>
              </a:spcBef>
              <a:spcAft>
                <a:spcPts val="0"/>
              </a:spcAft>
              <a:buSzPts val="2200"/>
              <a:buChar char="●"/>
              <a:defRPr sz="2000"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3pPr>
            <a:lvl4pPr marL="1828800" lvl="3" indent="-354330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4pPr>
            <a:lvl5pPr marL="2286000" lvl="4" indent="-354329" algn="l">
              <a:spcBef>
                <a:spcPts val="600"/>
              </a:spcBef>
              <a:spcAft>
                <a:spcPts val="0"/>
              </a:spcAft>
              <a:buSzPts val="1980"/>
              <a:buChar char="●"/>
              <a:defRPr sz="1800"/>
            </a:lvl5pPr>
            <a:lvl6pPr marL="2743200" lvl="5" indent="-368300" algn="l">
              <a:spcBef>
                <a:spcPts val="400"/>
              </a:spcBef>
              <a:spcAft>
                <a:spcPts val="0"/>
              </a:spcAft>
              <a:buSzPts val="2200"/>
              <a:buChar char="●"/>
              <a:defRPr sz="2000"/>
            </a:lvl6pPr>
            <a:lvl7pPr marL="3200400" lvl="6" indent="-368300" algn="l">
              <a:spcBef>
                <a:spcPts val="400"/>
              </a:spcBef>
              <a:spcAft>
                <a:spcPts val="0"/>
              </a:spcAft>
              <a:buSzPts val="2200"/>
              <a:buChar char="●"/>
              <a:defRPr sz="2000"/>
            </a:lvl7pPr>
            <a:lvl8pPr marL="3657600" lvl="7" indent="-368300" algn="l">
              <a:spcBef>
                <a:spcPts val="400"/>
              </a:spcBef>
              <a:spcAft>
                <a:spcPts val="0"/>
              </a:spcAft>
              <a:buSzPts val="2200"/>
              <a:buChar char="●"/>
              <a:defRPr sz="2000"/>
            </a:lvl8pPr>
            <a:lvl9pPr marL="4114800" lvl="8" indent="-368300" algn="l">
              <a:spcBef>
                <a:spcPts val="400"/>
              </a:spcBef>
              <a:spcAft>
                <a:spcPts val="0"/>
              </a:spcAft>
              <a:buSzPts val="2200"/>
              <a:buChar char="●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sz="46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6240" algn="l" rtl="0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Char char="●"/>
              <a:defRPr sz="24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2269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420"/>
              <a:buFont typeface="Noto Sans Symbols"/>
              <a:buChar char="●"/>
              <a:defRPr sz="22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68300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4330" algn="l" rtl="0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4329" algn="l" rtl="0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432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4329" algn="l" rtl="0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4329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4329" algn="l" rtl="0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1322921" y="1523998"/>
            <a:ext cx="6498158" cy="278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6600"/>
              <a:buFont typeface="Noto Sans Symbols"/>
              <a:buNone/>
            </a:pPr>
            <a:r>
              <a:rPr lang="en-US" sz="6000"/>
              <a:t>Boards Up!</a:t>
            </a:r>
            <a:br>
              <a:rPr lang="en-US" sz="6000"/>
            </a:br>
            <a:r>
              <a:rPr lang="en-US" sz="6000"/>
              <a:t> Regulation Review</a:t>
            </a:r>
            <a:endParaRPr sz="600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322920" y="4715177"/>
            <a:ext cx="6498159" cy="91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None/>
            </a:pPr>
            <a:r>
              <a:rPr lang="en-US"/>
              <a:t>Nervous System and Endocrine System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400" cy="1337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do the dashed lines represent in this diagram?</a:t>
            </a:r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8042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6175" y="1796625"/>
            <a:ext cx="6064750" cy="495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Hormone responsible for decreasing blood-glucose levels</a:t>
            </a:r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56"/>
              <a:buChar char="●"/>
            </a:pPr>
            <a:r>
              <a:rPr lang="en-US" sz="2960"/>
              <a:t>Insulin- attaches to glucose to bring it from the blood into cells!</a:t>
            </a:r>
            <a:endParaRPr sz="29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549275" y="309134"/>
            <a:ext cx="8042276" cy="404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Malfunction of the nervous system that is caused by a bacterium or a virus that causes inflammation of the membranes surrounding the CNS</a:t>
            </a:r>
            <a:endParaRPr/>
          </a:p>
        </p:txBody>
      </p:sp>
      <p:sp>
        <p:nvSpPr>
          <p:cNvPr id="161" name="Google Shape;161;p25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Meningitis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Body system most closely associated with the production of regulatory chemicals by glands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Endocrine system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549275" y="38975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A mechanism in the body that helps maintain homeostasis (ex: causes a gland to stop the release of a hormone)</a:t>
            </a:r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Negative feedback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What hormone regulates the rate of metabolism in the body?</a:t>
            </a:r>
            <a:endParaRPr/>
          </a:p>
        </p:txBody>
      </p:sp>
      <p:sp>
        <p:nvSpPr>
          <p:cNvPr id="179" name="Google Shape;179;p28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Thyroxin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A disorder of the endocrine system that is caused by an undersecretion of thyroxin</a:t>
            </a:r>
            <a:endParaRPr/>
          </a:p>
        </p:txBody>
      </p:sp>
      <p:sp>
        <p:nvSpPr>
          <p:cNvPr id="185" name="Google Shape;185;p29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Hypothyroidism 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400" cy="13371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Which number represents the center for controlling balance and coordination?</a:t>
            </a:r>
            <a:endParaRPr sz="3600"/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8042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2" name="Google Shape;19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1600200"/>
            <a:ext cx="7610100" cy="495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of cells that have specifically shaped receptors for certain hormones</a:t>
            </a:r>
            <a:endParaRPr/>
          </a:p>
        </p:txBody>
      </p:sp>
      <p:sp>
        <p:nvSpPr>
          <p:cNvPr id="198" name="Google Shape;198;p31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Target Cells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Hormone that increases the diameter of blood vessels, increases heartbeat and breathing rates </a:t>
            </a:r>
            <a:endParaRPr/>
          </a:p>
        </p:txBody>
      </p:sp>
      <p:sp>
        <p:nvSpPr>
          <p:cNvPr id="204" name="Google Shape;204;p32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Adrenaline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One function of an interneuron is to relay an impulse from a __________ to a ______________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549275" y="3869907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4400"/>
              <a:buChar char="●"/>
            </a:pPr>
            <a:r>
              <a:rPr lang="en-US" sz="4000"/>
              <a:t>A sensory neuron to a motor neuron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Division of the nervous system that processes, interprets and stores information </a:t>
            </a:r>
            <a:endParaRPr/>
          </a:p>
        </p:txBody>
      </p:sp>
      <p:sp>
        <p:nvSpPr>
          <p:cNvPr id="210" name="Google Shape;210;p33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Central Nervous System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of sacs that release neurotransmitters into the synapse</a:t>
            </a:r>
            <a:endParaRPr/>
          </a:p>
        </p:txBody>
      </p:sp>
      <p:sp>
        <p:nvSpPr>
          <p:cNvPr id="216" name="Google Shape;216;p34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Vesicles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>
            <a:spLocks noGrp="1"/>
          </p:cNvSpPr>
          <p:nvPr>
            <p:ph type="title"/>
          </p:nvPr>
        </p:nvSpPr>
        <p:spPr>
          <a:xfrm>
            <a:off x="549275" y="712249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Division of the Peripheral Nervous System that handles voluntary control of body movement (ex: running)</a:t>
            </a:r>
            <a:endParaRPr/>
          </a:p>
        </p:txBody>
      </p:sp>
      <p:sp>
        <p:nvSpPr>
          <p:cNvPr id="222" name="Google Shape;222;p35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Somatic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Part of the neuron that picks up signals from the previous neuron</a:t>
            </a:r>
            <a:endParaRPr/>
          </a:p>
        </p:txBody>
      </p:sp>
      <p:sp>
        <p:nvSpPr>
          <p:cNvPr id="228" name="Google Shape;228;p36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Dendrite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one similarity between the nervous system and the endocrine system </a:t>
            </a:r>
            <a:endParaRPr/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549275" y="3607882"/>
            <a:ext cx="8042276" cy="207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Regulate responses to changes in the environment, both involve receptors to recognize specific signals, cells communicate, etc. 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>
            <a:spLocks noGrp="1"/>
          </p:cNvSpPr>
          <p:nvPr>
            <p:ph type="title"/>
          </p:nvPr>
        </p:nvSpPr>
        <p:spPr>
          <a:xfrm>
            <a:off x="549275" y="-174605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Write down the route of an impulse in a reflex arc</a:t>
            </a:r>
            <a:endParaRPr/>
          </a:p>
        </p:txBody>
      </p:sp>
      <p:sp>
        <p:nvSpPr>
          <p:cNvPr id="240" name="Google Shape;240;p38"/>
          <p:cNvSpPr txBox="1">
            <a:spLocks noGrp="1"/>
          </p:cNvSpPr>
          <p:nvPr>
            <p:ph type="body" idx="1"/>
          </p:nvPr>
        </p:nvSpPr>
        <p:spPr>
          <a:xfrm>
            <a:off x="549275" y="3315624"/>
            <a:ext cx="8042276" cy="2569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Stimulus→ receptor → sensory neuron→ interneuron → motor neuron→ effector →response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one function of the cerebrum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549275" y="3869907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4400"/>
              <a:buChar char="●"/>
            </a:pPr>
            <a:r>
              <a:rPr lang="en-US" sz="4000"/>
              <a:t>Personality, memory, behavior, thought, emotions, language, etc. 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one hormone produced by the pituitary gland and its function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549275" y="3476870"/>
            <a:ext cx="8042276" cy="223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256"/>
              <a:buChar char="●"/>
            </a:pPr>
            <a:r>
              <a:rPr lang="en-US" sz="2960"/>
              <a:t>Examples: GSH- regulates the growth of long bones</a:t>
            </a:r>
            <a:endParaRPr/>
          </a:p>
          <a:p>
            <a:pPr marL="34925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SzPts val="3256"/>
              <a:buChar char="●"/>
            </a:pPr>
            <a:r>
              <a:rPr lang="en-US" sz="2960"/>
              <a:t>TSH- stimulate thyroid gland</a:t>
            </a:r>
            <a:endParaRPr/>
          </a:p>
          <a:p>
            <a:pPr marL="349250" lvl="0" indent="-34925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SzPts val="3256"/>
              <a:buChar char="●"/>
            </a:pPr>
            <a:r>
              <a:rPr lang="en-US" sz="2960"/>
              <a:t>Prolactin- stimulates milk production</a:t>
            </a:r>
            <a:endParaRPr sz="29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for something that causes an action or response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Stimulus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549275" y="107575"/>
            <a:ext cx="8042400" cy="1111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Identify glands 2, 6, &amp; 7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549275" y="1600201"/>
            <a:ext cx="8042400" cy="434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2025" y="1219075"/>
            <a:ext cx="6348213" cy="557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Name for the fatty insulation that speeds up transmission of electrochemical messages</a:t>
            </a:r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Myelin Sheath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Part of the neuron that releases chemical neurotransmitters into the synapse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Terminal Branch/Axon Terminal/Synaptic Knob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549275" y="933963"/>
            <a:ext cx="8042276" cy="319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Part of the brain that </a:t>
            </a:r>
            <a:r>
              <a:rPr lang="en-US" u="sng"/>
              <a:t>links the nervous system to the endocrine system</a:t>
            </a:r>
            <a:r>
              <a:rPr lang="en-US"/>
              <a:t> and responsible for the production of hormones</a:t>
            </a:r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1"/>
          </p:nvPr>
        </p:nvSpPr>
        <p:spPr>
          <a:xfrm>
            <a:off x="549275" y="4353646"/>
            <a:ext cx="8042276" cy="96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9250" lvl="0" indent="-349250" algn="l" rtl="0">
              <a:spcBef>
                <a:spcPts val="0"/>
              </a:spcBef>
              <a:spcAft>
                <a:spcPts val="0"/>
              </a:spcAft>
              <a:buSzPts val="3520"/>
              <a:buChar char="●"/>
            </a:pPr>
            <a:r>
              <a:rPr lang="en-US" sz="3200"/>
              <a:t>Hypothalamus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421</Words>
  <Application>Microsoft Office PowerPoint</Application>
  <PresentationFormat>On-screen Show (4:3)</PresentationFormat>
  <Paragraphs>49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Source Sans Pro</vt:lpstr>
      <vt:lpstr>Noto Sans Symbols</vt:lpstr>
      <vt:lpstr>Breeze</vt:lpstr>
      <vt:lpstr>Boards Up!  Regulation Review</vt:lpstr>
      <vt:lpstr>One function of an interneuron is to relay an impulse from a __________ to a ______________</vt:lpstr>
      <vt:lpstr>Name one function of the cerebrum</vt:lpstr>
      <vt:lpstr>Name one hormone produced by the pituitary gland and its function</vt:lpstr>
      <vt:lpstr>Name for something that causes an action or response</vt:lpstr>
      <vt:lpstr>Identify glands 2, 6, &amp; 7</vt:lpstr>
      <vt:lpstr>Name for the fatty insulation that speeds up transmission of electrochemical messages</vt:lpstr>
      <vt:lpstr>Part of the neuron that releases chemical neurotransmitters into the synapse</vt:lpstr>
      <vt:lpstr>Part of the brain that links the nervous system to the endocrine system and responsible for the production of hormones</vt:lpstr>
      <vt:lpstr>What do the dashed lines represent in this diagram?</vt:lpstr>
      <vt:lpstr>Hormone responsible for decreasing blood-glucose levels</vt:lpstr>
      <vt:lpstr>Malfunction of the nervous system that is caused by a bacterium or a virus that causes inflammation of the membranes surrounding the CNS</vt:lpstr>
      <vt:lpstr>Body system most closely associated with the production of regulatory chemicals by glands</vt:lpstr>
      <vt:lpstr>A mechanism in the body that helps maintain homeostasis (ex: causes a gland to stop the release of a hormone)</vt:lpstr>
      <vt:lpstr>What hormone regulates the rate of metabolism in the body?</vt:lpstr>
      <vt:lpstr>A disorder of the endocrine system that is caused by an undersecretion of thyroxin</vt:lpstr>
      <vt:lpstr>Which number represents the center for controlling balance and coordination?</vt:lpstr>
      <vt:lpstr>Name of cells that have specifically shaped receptors for certain hormones</vt:lpstr>
      <vt:lpstr>Hormone that increases the diameter of blood vessels, increases heartbeat and breathing rates </vt:lpstr>
      <vt:lpstr>Division of the nervous system that processes, interprets and stores information </vt:lpstr>
      <vt:lpstr>Name of sacs that release neurotransmitters into the synapse</vt:lpstr>
      <vt:lpstr>Division of the Peripheral Nervous System that handles voluntary control of body movement (ex: running)</vt:lpstr>
      <vt:lpstr>Part of the neuron that picks up signals from the previous neuron</vt:lpstr>
      <vt:lpstr>Name one similarity between the nervous system and the endocrine system </vt:lpstr>
      <vt:lpstr>Write down the route of an impulse in a reflex arc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Boards Up!  Regulation Review</dc:title>
  <dc:creator>Sarah Femminella</dc:creator>
  <cp:lastModifiedBy>Sarah Femminella</cp:lastModifiedBy>
  <cp:revision>1</cp:revision>
  <dcterms:modified xsi:type="dcterms:W3CDTF">2019-02-06T18:09:45Z</dcterms:modified>
</cp:coreProperties>
</file>