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67" r:id="rId8"/>
    <p:sldId id="257" r:id="rId9"/>
    <p:sldId id="268" r:id="rId10"/>
    <p:sldId id="269" r:id="rId11"/>
    <p:sldId id="266" r:id="rId12"/>
    <p:sldId id="260" r:id="rId13"/>
    <p:sldId id="271" r:id="rId14"/>
    <p:sldId id="273" r:id="rId15"/>
    <p:sldId id="270" r:id="rId16"/>
    <p:sldId id="259" r:id="rId17"/>
    <p:sldId id="265" r:id="rId18"/>
    <p:sldId id="274" r:id="rId19"/>
    <p:sldId id="275" r:id="rId20"/>
    <p:sldId id="276" r:id="rId21"/>
    <p:sldId id="277" r:id="rId22"/>
    <p:sldId id="278" r:id="rId23"/>
    <p:sldId id="280" r:id="rId24"/>
    <p:sldId id="282" r:id="rId25"/>
    <p:sldId id="279" r:id="rId26"/>
    <p:sldId id="281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99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3F593-74B8-4C7D-A885-5DAB8339E88F}" type="datetimeFigureOut">
              <a:rPr lang="en-US"/>
              <a:pPr>
                <a:defRPr/>
              </a:pPr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55CF5-C75A-43D4-8794-9680628D7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2FB4E-29D9-4D60-A3B0-C10BF0263294}" type="datetimeFigureOut">
              <a:rPr lang="en-US"/>
              <a:pPr>
                <a:defRPr/>
              </a:pPr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38257-3D9E-45CD-8085-A5A988C8C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B8B33-8392-4D62-8CC0-0D94100E87CA}" type="datetimeFigureOut">
              <a:rPr lang="en-US"/>
              <a:pPr>
                <a:defRPr/>
              </a:pPr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0986A-A31B-4C93-A38A-335CC5369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B23BF-E5F9-42F5-8755-CECE5A9FD2FE}" type="datetimeFigureOut">
              <a:rPr lang="en-US"/>
              <a:pPr>
                <a:defRPr/>
              </a:pPr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325D4-56AE-4603-A295-EF1388F5F0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9418B-F6C5-4144-985A-5FD0C02FA3E9}" type="datetimeFigureOut">
              <a:rPr lang="en-US"/>
              <a:pPr>
                <a:defRPr/>
              </a:pPr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40231-9FEA-4EFE-96F6-5639526FA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61A4A-39C8-4289-9D5C-32280313BDFF}" type="datetimeFigureOut">
              <a:rPr lang="en-US"/>
              <a:pPr>
                <a:defRPr/>
              </a:pPr>
              <a:t>11/23/2015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731D8-4674-4910-960E-B5E2C3A71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50806-2613-42A4-8A3F-859D8271082A}" type="datetimeFigureOut">
              <a:rPr lang="en-US"/>
              <a:pPr>
                <a:defRPr/>
              </a:pPr>
              <a:t>11/23/2015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51D58-8CAE-4832-A737-4AB5D00CF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5CDC7-2432-4600-9C31-62C30F32F492}" type="datetimeFigureOut">
              <a:rPr lang="en-US"/>
              <a:pPr>
                <a:defRPr/>
              </a:pPr>
              <a:t>11/23/2015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1E432-A3A8-4212-9025-302FC44FF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016D9-F1EC-4216-8D9F-F0A8064F72EB}" type="datetimeFigureOut">
              <a:rPr lang="en-US"/>
              <a:pPr>
                <a:defRPr/>
              </a:pPr>
              <a:t>11/23/2015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13183-530A-4099-8206-7357DFC5D9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79F88-2C1B-4A77-8BA1-5DECF84E93EE}" type="datetimeFigureOut">
              <a:rPr lang="en-US"/>
              <a:pPr>
                <a:defRPr/>
              </a:pPr>
              <a:t>11/23/2015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EB1CB-2D37-4DD0-B119-4B676000D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3A6D3-97D3-4597-A318-99D8BBEA9AEC}" type="datetimeFigureOut">
              <a:rPr lang="en-US"/>
              <a:pPr>
                <a:defRPr/>
              </a:pPr>
              <a:t>11/23/2015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F86DB-700A-45A6-8022-122CFC6E9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66FF"/>
            </a:gs>
            <a:gs pos="100000">
              <a:srgbClr val="0000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FFE602-9918-46E2-A1E0-0107A26F1FCA}" type="datetimeFigureOut">
              <a:rPr lang="en-US"/>
              <a:pPr>
                <a:defRPr/>
              </a:pPr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BEEA2D4-5A83-497D-A2BE-D9E53371BB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8845550" cy="2143125"/>
          </a:xfrm>
        </p:spPr>
        <p:txBody>
          <a:bodyPr/>
          <a:lstStyle/>
          <a:p>
            <a:pPr eaLnBrk="1" hangingPunct="1"/>
            <a:r>
              <a:rPr lang="en-US" sz="5400" smtClean="0">
                <a:solidFill>
                  <a:schemeClr val="bg1"/>
                </a:solidFill>
              </a:rPr>
              <a:t>Let’s Review!!</a:t>
            </a:r>
            <a:br>
              <a:rPr lang="en-US" sz="5400" smtClean="0">
                <a:solidFill>
                  <a:schemeClr val="bg1"/>
                </a:solidFill>
              </a:rPr>
            </a:br>
            <a:r>
              <a:rPr lang="en-US" sz="4800" smtClean="0">
                <a:solidFill>
                  <a:schemeClr val="bg1"/>
                </a:solidFill>
              </a:rPr>
              <a:t>Respiration and Photosynthesis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89287"/>
          </a:xfrm>
        </p:spPr>
        <p:txBody>
          <a:bodyPr/>
          <a:lstStyle/>
          <a:p>
            <a:pPr eaLnBrk="1" hangingPunct="1"/>
            <a:r>
              <a:rPr lang="en-US" sz="5400" smtClean="0"/>
              <a:t>True or False: ATP is an organic molecule.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60900"/>
            <a:ext cx="8229600" cy="14652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sz="5400" smtClean="0">
                <a:solidFill>
                  <a:schemeClr val="bg1"/>
                </a:solidFill>
              </a:rPr>
              <a:t>True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70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Which process in humans most likely accounts for the changes shown?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97513"/>
            <a:ext cx="8229600" cy="923925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sz="4400" smtClean="0">
                <a:solidFill>
                  <a:schemeClr val="bg1"/>
                </a:solidFill>
              </a:rPr>
              <a:t>Respiration</a:t>
            </a:r>
          </a:p>
        </p:txBody>
      </p:sp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1255713" y="1862138"/>
            <a:ext cx="0" cy="1528762"/>
          </a:xfrm>
          <a:prstGeom prst="line">
            <a:avLst/>
          </a:prstGeom>
          <a:noFill/>
          <a:ln w="25400" algn="ctr">
            <a:solidFill>
              <a:schemeClr val="bg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1255713" y="3390900"/>
            <a:ext cx="1962150" cy="0"/>
          </a:xfrm>
          <a:prstGeom prst="line">
            <a:avLst/>
          </a:prstGeom>
          <a:noFill/>
          <a:ln w="25400" algn="ctr">
            <a:solidFill>
              <a:schemeClr val="bg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4727575" y="3398838"/>
            <a:ext cx="1962150" cy="0"/>
          </a:xfrm>
          <a:prstGeom prst="line">
            <a:avLst/>
          </a:prstGeom>
          <a:noFill/>
          <a:ln w="25400" algn="ctr">
            <a:solidFill>
              <a:schemeClr val="bg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9" name="Straight Connector 8"/>
          <p:cNvCxnSpPr>
            <a:cxnSpLocks noChangeShapeType="1"/>
          </p:cNvCxnSpPr>
          <p:nvPr/>
        </p:nvCxnSpPr>
        <p:spPr bwMode="auto">
          <a:xfrm flipV="1">
            <a:off x="4721225" y="1862138"/>
            <a:ext cx="0" cy="1536700"/>
          </a:xfrm>
          <a:prstGeom prst="line">
            <a:avLst/>
          </a:prstGeom>
          <a:noFill/>
          <a:ln w="25400" algn="ctr">
            <a:solidFill>
              <a:schemeClr val="bg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13" name="Straight Connector 12"/>
          <p:cNvCxnSpPr>
            <a:cxnSpLocks noChangeShapeType="1"/>
          </p:cNvCxnSpPr>
          <p:nvPr/>
        </p:nvCxnSpPr>
        <p:spPr bwMode="auto">
          <a:xfrm>
            <a:off x="1658938" y="1962150"/>
            <a:ext cx="1300162" cy="1169988"/>
          </a:xfrm>
          <a:prstGeom prst="line">
            <a:avLst/>
          </a:prstGeom>
          <a:noFill/>
          <a:ln w="25400" algn="ctr">
            <a:solidFill>
              <a:schemeClr val="bg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15" name="Straight Connector 14"/>
          <p:cNvCxnSpPr>
            <a:cxnSpLocks noChangeShapeType="1"/>
          </p:cNvCxnSpPr>
          <p:nvPr/>
        </p:nvCxnSpPr>
        <p:spPr bwMode="auto">
          <a:xfrm flipV="1">
            <a:off x="4949825" y="1962150"/>
            <a:ext cx="1739900" cy="1169988"/>
          </a:xfrm>
          <a:prstGeom prst="line">
            <a:avLst/>
          </a:prstGeom>
          <a:noFill/>
          <a:ln w="25400" algn="ctr">
            <a:solidFill>
              <a:schemeClr val="bg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544638" y="3578225"/>
            <a:ext cx="14144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Time </a:t>
            </a:r>
            <a:r>
              <a:rPr lang="en-US">
                <a:latin typeface="Calibri" pitchFamily="34" charset="0"/>
                <a:sym typeface="Wingdings" pitchFamily="2" charset="2"/>
              </a:rPr>
              <a:t></a:t>
            </a:r>
            <a:endParaRPr lang="en-US">
              <a:latin typeface="Calibri" pitchFamily="34" charset="0"/>
            </a:endParaRPr>
          </a:p>
        </p:txBody>
      </p:sp>
      <p:sp>
        <p:nvSpPr>
          <p:cNvPr id="23562" name="TextBox 16"/>
          <p:cNvSpPr txBox="1">
            <a:spLocks noChangeArrowheads="1"/>
          </p:cNvSpPr>
          <p:nvPr/>
        </p:nvSpPr>
        <p:spPr bwMode="auto">
          <a:xfrm>
            <a:off x="5137150" y="3571875"/>
            <a:ext cx="1298575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Time </a:t>
            </a:r>
            <a:r>
              <a:rPr lang="en-US">
                <a:latin typeface="Calibri" pitchFamily="34" charset="0"/>
                <a:sym typeface="Wingdings" pitchFamily="2" charset="2"/>
              </a:rPr>
              <a:t></a:t>
            </a:r>
            <a:endParaRPr lang="en-US">
              <a:latin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5325" y="1721809"/>
            <a:ext cx="461665" cy="1754327"/>
          </a:xfrm>
          <a:prstGeom prst="rect">
            <a:avLst/>
          </a:prstGeom>
          <a:noFill/>
        </p:spPr>
        <p:txBody>
          <a:bodyPr vert="vert270">
            <a:spAutoFit/>
            <a:scene3d>
              <a:camera prst="orthographicFront">
                <a:rot lat="300000" lon="0" rev="0"/>
              </a:camera>
              <a:lightRig rig="threePt" dir="t"/>
            </a:scene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Concentration </a:t>
            </a:r>
            <a:r>
              <a:rPr lang="en-US" dirty="0">
                <a:latin typeface="+mn-lt"/>
                <a:sym typeface="Wingdings"/>
              </a:rPr>
              <a:t></a:t>
            </a:r>
            <a:endParaRPr lang="en-US" dirty="0">
              <a:latin typeface="+mn-lt"/>
            </a:endParaRPr>
          </a:p>
        </p:txBody>
      </p:sp>
      <p:pic>
        <p:nvPicPr>
          <p:cNvPr id="23564" name="TextBox 19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4175" y="1816100"/>
            <a:ext cx="474663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5" name="TextBox 20"/>
          <p:cNvSpPr txBox="1">
            <a:spLocks noChangeArrowheads="1"/>
          </p:cNvSpPr>
          <p:nvPr/>
        </p:nvSpPr>
        <p:spPr bwMode="auto">
          <a:xfrm>
            <a:off x="1544638" y="1544638"/>
            <a:ext cx="1673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Oxygen level</a:t>
            </a:r>
          </a:p>
        </p:txBody>
      </p:sp>
      <p:sp>
        <p:nvSpPr>
          <p:cNvPr id="23566" name="TextBox 21"/>
          <p:cNvSpPr txBox="1">
            <a:spLocks noChangeArrowheads="1"/>
          </p:cNvSpPr>
          <p:nvPr/>
        </p:nvSpPr>
        <p:spPr bwMode="auto">
          <a:xfrm>
            <a:off x="4892675" y="1544638"/>
            <a:ext cx="1673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CO</a:t>
            </a:r>
            <a:r>
              <a:rPr lang="en-US" baseline="-25000">
                <a:latin typeface="Calibri" pitchFamily="34" charset="0"/>
              </a:rPr>
              <a:t>2</a:t>
            </a:r>
            <a:r>
              <a:rPr lang="en-US">
                <a:latin typeface="Calibri" pitchFamily="34" charset="0"/>
              </a:rPr>
              <a:t>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2005012"/>
          </a:xfrm>
        </p:spPr>
        <p:txBody>
          <a:bodyPr/>
          <a:lstStyle/>
          <a:p>
            <a:pPr eaLnBrk="1" hangingPunct="1"/>
            <a:r>
              <a:rPr lang="en-US" sz="5400" smtClean="0"/>
              <a:t>What are the products of photosynthesis?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70363"/>
            <a:ext cx="8229600" cy="11112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sz="5400" smtClean="0">
                <a:solidFill>
                  <a:schemeClr val="bg1"/>
                </a:solidFill>
              </a:rPr>
              <a:t>Glucose, Water and Oxygen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7325"/>
          </a:xfrm>
        </p:spPr>
        <p:txBody>
          <a:bodyPr/>
          <a:lstStyle/>
          <a:p>
            <a:pPr eaLnBrk="1" hangingPunct="1"/>
            <a:r>
              <a:rPr lang="en-US" sz="5400" smtClean="0"/>
              <a:t>A stack of thylakoids is referred to as…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29188"/>
            <a:ext cx="8229600" cy="1196975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sz="5400" smtClean="0">
                <a:solidFill>
                  <a:schemeClr val="bg1"/>
                </a:solidFill>
              </a:rPr>
              <a:t>Granum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73412"/>
          </a:xfrm>
        </p:spPr>
        <p:txBody>
          <a:bodyPr/>
          <a:lstStyle/>
          <a:p>
            <a:pPr eaLnBrk="1" hangingPunct="1"/>
            <a:r>
              <a:rPr lang="en-US" dirty="0" smtClean="0"/>
              <a:t>A green plant is kept in a brightly </a:t>
            </a:r>
            <a:r>
              <a:rPr lang="en-US" dirty="0" smtClean="0"/>
              <a:t>lit </a:t>
            </a:r>
            <a:r>
              <a:rPr lang="en-US" dirty="0" smtClean="0"/>
              <a:t>area for 48 hours. What will happen to glucose levels if the light is reduced during the next 48 hours?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52938"/>
            <a:ext cx="8229600" cy="1673225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It </a:t>
            </a:r>
            <a:r>
              <a:rPr lang="en-US" sz="5400" dirty="0" smtClean="0">
                <a:solidFill>
                  <a:schemeClr val="bg1"/>
                </a:solidFill>
              </a:rPr>
              <a:t>will decrease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98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dirty="0" smtClean="0"/>
              <a:t>Name an organism that solely uses anaerobic respiration.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68888"/>
            <a:ext cx="8229600" cy="1057275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Yeast/Some bacteria</a:t>
            </a:r>
            <a:endParaRPr lang="en-US" sz="5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09825"/>
          </a:xfrm>
        </p:spPr>
        <p:txBody>
          <a:bodyPr/>
          <a:lstStyle/>
          <a:p>
            <a:pPr eaLnBrk="1" hangingPunct="1"/>
            <a:r>
              <a:rPr lang="en-US" sz="5400" smtClean="0"/>
              <a:t>What are the reactants of photosynthesis?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56050"/>
            <a:ext cx="8229600" cy="20494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sz="4800" smtClean="0">
                <a:solidFill>
                  <a:schemeClr val="bg1"/>
                </a:solidFill>
              </a:rPr>
              <a:t>Carbon Dioxide, Water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2325"/>
          </a:xfrm>
        </p:spPr>
        <p:txBody>
          <a:bodyPr/>
          <a:lstStyle/>
          <a:p>
            <a:pPr algn="l" eaLnBrk="1" hangingPunct="1"/>
            <a:r>
              <a:rPr lang="en-US" sz="4000" smtClean="0"/>
              <a:t>    Diagram A							Diagram B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33875"/>
            <a:ext cx="8229600" cy="21082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sz="5400" smtClean="0">
                <a:solidFill>
                  <a:schemeClr val="bg1"/>
                </a:solidFill>
              </a:rPr>
              <a:t>A= Mitochonria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5400" smtClean="0">
                <a:solidFill>
                  <a:schemeClr val="bg1"/>
                </a:solidFill>
              </a:rPr>
              <a:t>B= Cholorplast</a:t>
            </a:r>
          </a:p>
        </p:txBody>
      </p:sp>
      <p:pic>
        <p:nvPicPr>
          <p:cNvPr id="29699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6600" y="1273175"/>
            <a:ext cx="3565525" cy="306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68863" y="1295400"/>
            <a:ext cx="4275137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587829" y="-208688"/>
            <a:ext cx="8229600" cy="2784475"/>
          </a:xfrm>
        </p:spPr>
        <p:txBody>
          <a:bodyPr/>
          <a:lstStyle/>
          <a:p>
            <a:pPr eaLnBrk="1" hangingPunct="1"/>
            <a:r>
              <a:rPr lang="en-US" sz="5400" dirty="0" smtClean="0"/>
              <a:t>Most photosynthesis occurs in </a:t>
            </a:r>
            <a:r>
              <a:rPr lang="en-US" sz="5400" dirty="0" smtClean="0"/>
              <a:t>what part of the leaf?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406" y="5645703"/>
            <a:ext cx="8229600" cy="1335088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Palisades </a:t>
            </a:r>
            <a:r>
              <a:rPr lang="en-US" sz="5400" dirty="0" smtClean="0">
                <a:solidFill>
                  <a:schemeClr val="bg1"/>
                </a:solidFill>
              </a:rPr>
              <a:t>Mesophyll/Layer</a:t>
            </a:r>
            <a:endParaRPr lang="en-US" sz="5400" dirty="0" smtClean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51314"/>
            <a:ext cx="4572544" cy="2836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3267" y="2124105"/>
            <a:ext cx="6145416" cy="3532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457200" y="871538"/>
            <a:ext cx="8229600" cy="2886075"/>
          </a:xfrm>
        </p:spPr>
        <p:txBody>
          <a:bodyPr/>
          <a:lstStyle/>
          <a:p>
            <a:pPr eaLnBrk="1" hangingPunct="1"/>
            <a:r>
              <a:rPr lang="en-US" sz="4900" dirty="0" smtClean="0"/>
              <a:t>If a </a:t>
            </a:r>
            <a:r>
              <a:rPr lang="en-US" sz="4900" dirty="0" smtClean="0"/>
              <a:t>water plant </a:t>
            </a:r>
            <a:r>
              <a:rPr lang="en-US" sz="4900" dirty="0" smtClean="0"/>
              <a:t>is left in a capped test tube full of water for 48 hours, which gas should be expected to be collected from the tube?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49813"/>
            <a:ext cx="8229600" cy="12763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sz="5400" smtClean="0">
                <a:solidFill>
                  <a:schemeClr val="bg1"/>
                </a:solidFill>
              </a:rPr>
              <a:t>Oxygen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708025"/>
            <a:ext cx="8229600" cy="1789113"/>
          </a:xfrm>
        </p:spPr>
        <p:txBody>
          <a:bodyPr/>
          <a:lstStyle/>
          <a:p>
            <a:pPr eaLnBrk="1" hangingPunct="1"/>
            <a:r>
              <a:rPr lang="en-US" sz="5400" smtClean="0"/>
              <a:t>What are the three products of aerobic respiration?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49650"/>
            <a:ext cx="8229600" cy="257651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sz="4800" smtClean="0">
                <a:solidFill>
                  <a:schemeClr val="bg1"/>
                </a:solidFill>
              </a:rPr>
              <a:t>Carbon Dioxide, Water and   ATP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00462"/>
          </a:xfrm>
        </p:spPr>
        <p:txBody>
          <a:bodyPr/>
          <a:lstStyle/>
          <a:p>
            <a:pPr eaLnBrk="1" hangingPunct="1"/>
            <a:r>
              <a:rPr lang="en-US" sz="5400" smtClean="0"/>
              <a:t>What life process is most closely related with the opening and closing of guard cells?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>
          <a:xfrm>
            <a:off x="457200" y="4572000"/>
            <a:ext cx="8229600" cy="15541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z="5400" smtClean="0">
                <a:solidFill>
                  <a:schemeClr val="bg1"/>
                </a:solidFill>
              </a:rPr>
              <a:t>Regulation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44725"/>
          </a:xfrm>
        </p:spPr>
        <p:txBody>
          <a:bodyPr/>
          <a:lstStyle/>
          <a:p>
            <a:pPr eaLnBrk="1" hangingPunct="1"/>
            <a:r>
              <a:rPr lang="en-US" sz="4800" smtClean="0"/>
              <a:t>Which of the following organisms perform cellular respiration?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139700" y="2536825"/>
            <a:ext cx="8229600" cy="355441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arenR"/>
            </a:pPr>
            <a:r>
              <a:rPr lang="en-US" sz="4400" smtClean="0">
                <a:solidFill>
                  <a:schemeClr val="bg1"/>
                </a:solidFill>
              </a:rPr>
              <a:t>Algae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arenR"/>
            </a:pPr>
            <a:r>
              <a:rPr lang="en-US" sz="4400" smtClean="0">
                <a:solidFill>
                  <a:schemeClr val="bg1"/>
                </a:solidFill>
              </a:rPr>
              <a:t>Plants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arenR"/>
            </a:pPr>
            <a:r>
              <a:rPr lang="en-US" sz="4400" smtClean="0">
                <a:solidFill>
                  <a:schemeClr val="bg1"/>
                </a:solidFill>
              </a:rPr>
              <a:t>Animals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arenR"/>
            </a:pPr>
            <a:r>
              <a:rPr lang="en-US" sz="4400" smtClean="0">
                <a:solidFill>
                  <a:schemeClr val="bg1"/>
                </a:solidFill>
              </a:rPr>
              <a:t>Fungi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arenR"/>
            </a:pPr>
            <a:r>
              <a:rPr lang="en-US" sz="4400" smtClean="0">
                <a:solidFill>
                  <a:schemeClr val="bg1"/>
                </a:solidFill>
              </a:rPr>
              <a:t>Bacteria</a:t>
            </a:r>
          </a:p>
          <a:p>
            <a:pPr marL="609600" indent="-60960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z="4400" smtClean="0">
                <a:solidFill>
                  <a:srgbClr val="FF0000"/>
                </a:solidFill>
              </a:rPr>
              <a:t>Write all numbers that apply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5411788" y="2668588"/>
            <a:ext cx="29575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sz="4000">
                <a:solidFill>
                  <a:schemeClr val="bg2"/>
                </a:solidFill>
              </a:rPr>
              <a:t>1, 2, 3, 4, 5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  <p:bldP spid="3482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14487"/>
          </a:xfrm>
        </p:spPr>
        <p:txBody>
          <a:bodyPr/>
          <a:lstStyle/>
          <a:p>
            <a:pPr eaLnBrk="1" hangingPunct="1"/>
            <a:r>
              <a:rPr lang="en-US" sz="4800" smtClean="0"/>
              <a:t>Which of the following perform photosynthesis?</a:t>
            </a:r>
          </a:p>
        </p:txBody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>
          <a:xfrm>
            <a:off x="457200" y="1889125"/>
            <a:ext cx="8229600" cy="4306888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arenR"/>
            </a:pPr>
            <a:r>
              <a:rPr lang="en-US" sz="4400" smtClean="0">
                <a:solidFill>
                  <a:schemeClr val="bg1"/>
                </a:solidFill>
              </a:rPr>
              <a:t>Algae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arenR"/>
            </a:pPr>
            <a:r>
              <a:rPr lang="en-US" sz="4400" smtClean="0">
                <a:solidFill>
                  <a:schemeClr val="bg1"/>
                </a:solidFill>
              </a:rPr>
              <a:t>Plants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arenR"/>
            </a:pPr>
            <a:r>
              <a:rPr lang="en-US" sz="4400" smtClean="0">
                <a:solidFill>
                  <a:schemeClr val="bg1"/>
                </a:solidFill>
              </a:rPr>
              <a:t>Animals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arenR"/>
            </a:pPr>
            <a:r>
              <a:rPr lang="en-US" sz="4400" smtClean="0">
                <a:solidFill>
                  <a:schemeClr val="bg1"/>
                </a:solidFill>
              </a:rPr>
              <a:t>Fungi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arenR"/>
            </a:pPr>
            <a:r>
              <a:rPr lang="en-US" sz="4400" smtClean="0">
                <a:solidFill>
                  <a:schemeClr val="bg1"/>
                </a:solidFill>
              </a:rPr>
              <a:t>Bacteria</a:t>
            </a:r>
          </a:p>
          <a:p>
            <a:pPr marL="609600" indent="-60960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smtClean="0">
                <a:solidFill>
                  <a:srgbClr val="FF0000"/>
                </a:solidFill>
              </a:rPr>
              <a:t>Write down all numbers that apply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5324475" y="2173288"/>
            <a:ext cx="28194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sz="4000" dirty="0">
                <a:solidFill>
                  <a:schemeClr val="bg2"/>
                </a:solidFill>
              </a:rPr>
              <a:t>1, </a:t>
            </a:r>
            <a:r>
              <a:rPr lang="en-US" sz="4000" dirty="0" smtClean="0">
                <a:solidFill>
                  <a:schemeClr val="bg2"/>
                </a:solidFill>
              </a:rPr>
              <a:t>2, </a:t>
            </a:r>
          </a:p>
          <a:p>
            <a:pPr defTabSz="914400">
              <a:spcBef>
                <a:spcPct val="50000"/>
              </a:spcBef>
            </a:pPr>
            <a:r>
              <a:rPr lang="en-US" sz="4000" dirty="0" smtClean="0">
                <a:solidFill>
                  <a:schemeClr val="bg2"/>
                </a:solidFill>
              </a:rPr>
              <a:t>some 5</a:t>
            </a:r>
            <a:endParaRPr lang="en-US" sz="4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95487"/>
          </a:xfrm>
        </p:spPr>
        <p:txBody>
          <a:bodyPr/>
          <a:lstStyle/>
          <a:p>
            <a:r>
              <a:rPr lang="en-US" smtClean="0"/>
              <a:t>Another term for photosynthesis is…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>
          <a:xfrm>
            <a:off x="457200" y="1830388"/>
            <a:ext cx="8229600" cy="2676525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Arial" charset="0"/>
              <a:buAutoNum type="arabicParenR"/>
            </a:pPr>
            <a:r>
              <a:rPr lang="en-US" sz="4000" smtClean="0"/>
              <a:t>Eukaryotic Nutrition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arenR"/>
            </a:pPr>
            <a:r>
              <a:rPr lang="en-US" sz="4000" smtClean="0"/>
              <a:t>Prokaryotic Synthesis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arenR"/>
            </a:pPr>
            <a:r>
              <a:rPr lang="en-US" sz="4000" smtClean="0"/>
              <a:t>Autotrophic nutrition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arenR"/>
            </a:pPr>
            <a:r>
              <a:rPr lang="en-US" sz="4000" smtClean="0"/>
              <a:t>Heterotrophic nutrition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457200" y="4808538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en-US" sz="5400">
                <a:solidFill>
                  <a:schemeClr val="bg2"/>
                </a:solidFill>
              </a:rPr>
              <a:t>3) Autotrophic Nutrition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51038"/>
          </a:xfrm>
        </p:spPr>
        <p:txBody>
          <a:bodyPr/>
          <a:lstStyle/>
          <a:p>
            <a:r>
              <a:rPr lang="en-US" sz="5400" dirty="0" smtClean="0"/>
              <a:t>In what type of environment would </a:t>
            </a:r>
            <a:r>
              <a:rPr lang="en-US" sz="5400" dirty="0" err="1" smtClean="0"/>
              <a:t>stomates</a:t>
            </a:r>
            <a:r>
              <a:rPr lang="en-US" sz="5400" dirty="0" smtClean="0"/>
              <a:t> be closed?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>
          <a:xfrm>
            <a:off x="457200" y="5563281"/>
            <a:ext cx="8229600" cy="167322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Hot and Dry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549" y="1814552"/>
            <a:ext cx="4950822" cy="370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1000"/>
          </a:xfrm>
        </p:spPr>
        <p:txBody>
          <a:bodyPr/>
          <a:lstStyle/>
          <a:p>
            <a:pPr eaLnBrk="1" hangingPunct="1"/>
            <a:r>
              <a:rPr lang="en-US" sz="5400" smtClean="0"/>
              <a:t>Where do the following occur?</a:t>
            </a:r>
          </a:p>
        </p:txBody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>
          <a:xfrm>
            <a:off x="457200" y="1925638"/>
            <a:ext cx="8229600" cy="256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4800" smtClean="0"/>
              <a:t>1) Glycolysis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4800" smtClean="0"/>
              <a:t>2) Kreb’s Cycle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4800" smtClean="0"/>
              <a:t>3) Electron transport chain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4800" smtClean="0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457200" y="4491038"/>
            <a:ext cx="8229600" cy="204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defTabSz="914400">
              <a:spcBef>
                <a:spcPct val="50000"/>
              </a:spcBef>
              <a:buFontTx/>
              <a:buAutoNum type="arabicParenR"/>
            </a:pPr>
            <a:r>
              <a:rPr lang="en-US" sz="3200">
                <a:solidFill>
                  <a:schemeClr val="bg1"/>
                </a:solidFill>
              </a:rPr>
              <a:t>Cytoplasm</a:t>
            </a:r>
          </a:p>
          <a:p>
            <a:pPr marL="342900" indent="-342900" defTabSz="914400">
              <a:spcBef>
                <a:spcPct val="50000"/>
              </a:spcBef>
              <a:buFontTx/>
              <a:buAutoNum type="arabicParenR"/>
            </a:pPr>
            <a:r>
              <a:rPr lang="en-US" sz="3200">
                <a:solidFill>
                  <a:schemeClr val="bg1"/>
                </a:solidFill>
              </a:rPr>
              <a:t>Matrix</a:t>
            </a:r>
          </a:p>
          <a:p>
            <a:pPr marL="342900" indent="-342900" defTabSz="914400">
              <a:spcBef>
                <a:spcPct val="50000"/>
              </a:spcBef>
              <a:buFontTx/>
              <a:buAutoNum type="arabicParenR"/>
            </a:pPr>
            <a:r>
              <a:rPr lang="en-US" sz="3200">
                <a:solidFill>
                  <a:schemeClr val="bg1"/>
                </a:solidFill>
              </a:rPr>
              <a:t>Cristae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46425"/>
          </a:xfrm>
        </p:spPr>
        <p:txBody>
          <a:bodyPr/>
          <a:lstStyle/>
          <a:p>
            <a:r>
              <a:rPr lang="en-US" smtClean="0"/>
              <a:t>In what form do organic molecules enter the mitochondria?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>
          <a:xfrm>
            <a:off x="457200" y="3722688"/>
            <a:ext cx="8229600" cy="240347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4800" smtClean="0">
                <a:solidFill>
                  <a:schemeClr val="bg2"/>
                </a:solidFill>
              </a:rPr>
              <a:t>Pyruvic Acid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/>
          <a:lstStyle/>
          <a:p>
            <a:r>
              <a:rPr lang="en-US" smtClean="0"/>
              <a:t>Where does photolysis occur?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>
          <a:xfrm>
            <a:off x="457200" y="4378325"/>
            <a:ext cx="8229600" cy="1747838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4400" smtClean="0">
                <a:solidFill>
                  <a:schemeClr val="bg1"/>
                </a:solidFill>
              </a:rPr>
              <a:t>Grana/Thylakoid Discs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ATP are generated from glycolysis?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8000" dirty="0" smtClean="0"/>
              <a:t>2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74645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821"/>
            <a:ext cx="8229600" cy="1143000"/>
          </a:xfrm>
        </p:spPr>
        <p:txBody>
          <a:bodyPr/>
          <a:lstStyle/>
          <a:p>
            <a:r>
              <a:rPr lang="en-US" dirty="0" smtClean="0"/>
              <a:t>Which are associated with both respiration and photosynthesis?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0700"/>
            <a:ext cx="4963886" cy="4859383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Pyruvate</a:t>
            </a:r>
          </a:p>
          <a:p>
            <a:pPr marL="514350" indent="-514350">
              <a:buAutoNum type="alphaUcPeriod"/>
            </a:pPr>
            <a:r>
              <a:rPr lang="en-US" dirty="0" smtClean="0"/>
              <a:t>NADPH</a:t>
            </a:r>
          </a:p>
          <a:p>
            <a:pPr marL="514350" indent="-514350">
              <a:buAutoNum type="alphaUcPeriod"/>
            </a:pPr>
            <a:r>
              <a:rPr lang="en-US" dirty="0" smtClean="0"/>
              <a:t>ELECTRON TRANSPORT CHAIN</a:t>
            </a:r>
          </a:p>
          <a:p>
            <a:pPr marL="514350" indent="-514350">
              <a:buAutoNum type="alphaUcPeriod"/>
            </a:pPr>
            <a:r>
              <a:rPr lang="en-US" dirty="0" smtClean="0"/>
              <a:t>Matrix</a:t>
            </a:r>
          </a:p>
          <a:p>
            <a:pPr marL="514350" indent="-514350">
              <a:buAutoNum type="alphaUcPeriod"/>
            </a:pPr>
            <a:r>
              <a:rPr lang="en-US" dirty="0" smtClean="0"/>
              <a:t>Proton gradient</a:t>
            </a:r>
          </a:p>
          <a:p>
            <a:pPr marL="514350" indent="-514350">
              <a:buAutoNum type="alphaUcPeriod"/>
            </a:pPr>
            <a:r>
              <a:rPr lang="en-US" dirty="0" smtClean="0"/>
              <a:t>ATP Synthase</a:t>
            </a:r>
          </a:p>
          <a:p>
            <a:pPr marL="514350" indent="-514350">
              <a:buAutoNum type="alphaUcPeriod"/>
            </a:pPr>
            <a:r>
              <a:rPr lang="en-US" dirty="0" smtClean="0"/>
              <a:t>ATP</a:t>
            </a:r>
          </a:p>
          <a:p>
            <a:pPr marL="514350" indent="-514350">
              <a:buAutoNum type="alphaUcPeriod"/>
            </a:pPr>
            <a:r>
              <a:rPr lang="en-US" dirty="0" smtClean="0"/>
              <a:t>LUMEN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99017" y="3487783"/>
            <a:ext cx="3631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BCEFG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0804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6787"/>
          </a:xfrm>
        </p:spPr>
        <p:txBody>
          <a:bodyPr/>
          <a:lstStyle/>
          <a:p>
            <a:pPr eaLnBrk="1" hangingPunct="1"/>
            <a:r>
              <a:rPr lang="en-US" sz="5400" b="1" smtClean="0"/>
              <a:t>True or False</a:t>
            </a:r>
            <a:r>
              <a:rPr lang="en-US" sz="5400" smtClean="0"/>
              <a:t>: Animals respire and plants do not.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71988"/>
            <a:ext cx="8229600" cy="1196975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sz="5400" smtClean="0">
                <a:solidFill>
                  <a:schemeClr val="bg1"/>
                </a:solidFill>
              </a:rPr>
              <a:t>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9769"/>
            <a:ext cx="8229600" cy="1143000"/>
          </a:xfrm>
        </p:spPr>
        <p:txBody>
          <a:bodyPr/>
          <a:lstStyle/>
          <a:p>
            <a:r>
              <a:rPr lang="en-US" dirty="0" smtClean="0"/>
              <a:t>During the Light Reactions, Light helps split __________ into_____ and _______ 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30583"/>
            <a:ext cx="8229600" cy="3095580"/>
          </a:xfrm>
        </p:spPr>
        <p:txBody>
          <a:bodyPr/>
          <a:lstStyle/>
          <a:p>
            <a:r>
              <a:rPr lang="en-US" dirty="0" smtClean="0"/>
              <a:t>Water</a:t>
            </a:r>
          </a:p>
          <a:p>
            <a:r>
              <a:rPr lang="en-US" dirty="0" smtClean="0"/>
              <a:t>Oxygen</a:t>
            </a:r>
          </a:p>
          <a:p>
            <a:r>
              <a:rPr lang="en-US" dirty="0" smtClean="0"/>
              <a:t>hydrogen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45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98490"/>
            <a:ext cx="8229600" cy="1143000"/>
          </a:xfrm>
        </p:spPr>
        <p:txBody>
          <a:bodyPr/>
          <a:lstStyle/>
          <a:p>
            <a:r>
              <a:rPr lang="en-US" dirty="0" smtClean="0"/>
              <a:t>Because plants and algae can use the products of Respiration for Photosynthesis, and the products of Photosynthesis for Respiration, they are said to be…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97680"/>
            <a:ext cx="8229600" cy="1828483"/>
          </a:xfrm>
        </p:spPr>
        <p:txBody>
          <a:bodyPr/>
          <a:lstStyle/>
          <a:p>
            <a:pPr marL="0" indent="0">
              <a:buNone/>
            </a:pPr>
            <a:r>
              <a:rPr lang="en-US" sz="5400" dirty="0" smtClean="0"/>
              <a:t>Self-sustaining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172375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938213"/>
            <a:ext cx="8229600" cy="1803400"/>
          </a:xfrm>
        </p:spPr>
        <p:txBody>
          <a:bodyPr/>
          <a:lstStyle/>
          <a:p>
            <a:pPr eaLnBrk="1" hangingPunct="1"/>
            <a:r>
              <a:rPr lang="en-US" sz="5400" smtClean="0"/>
              <a:t>Aerobic respiration requires ________ +  ________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5541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sz="5400" smtClean="0">
                <a:solidFill>
                  <a:schemeClr val="bg1"/>
                </a:solidFill>
              </a:rPr>
              <a:t>Oxygen and Glucose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52687"/>
          </a:xfrm>
        </p:spPr>
        <p:txBody>
          <a:bodyPr/>
          <a:lstStyle/>
          <a:p>
            <a:pPr eaLnBrk="1" hangingPunct="1"/>
            <a:r>
              <a:rPr lang="en-US" sz="5400" smtClean="0"/>
              <a:t>Anaerobic respiration produces _____ ATP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11700"/>
            <a:ext cx="8229600" cy="14144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sz="5400" smtClean="0">
                <a:solidFill>
                  <a:schemeClr val="bg1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1169988"/>
            <a:ext cx="8686800" cy="2597150"/>
          </a:xfrm>
        </p:spPr>
        <p:txBody>
          <a:bodyPr/>
          <a:lstStyle/>
          <a:p>
            <a:pPr algn="l" eaLnBrk="1" hangingPunct="1"/>
            <a:r>
              <a:rPr lang="en-US" sz="4800" smtClean="0"/>
              <a:t>Yeast produce _______ as a product of anaerobic respiration whereas humans produce ________.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92625"/>
            <a:ext cx="8229600" cy="1633538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sz="5400" smtClean="0">
                <a:solidFill>
                  <a:schemeClr val="bg1"/>
                </a:solidFill>
              </a:rPr>
              <a:t>Alcohol, Lactic Acid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433388"/>
            <a:ext cx="8229600" cy="1143000"/>
          </a:xfrm>
        </p:spPr>
        <p:txBody>
          <a:bodyPr/>
          <a:lstStyle/>
          <a:p>
            <a:pPr eaLnBrk="1" hangingPunct="1"/>
            <a:r>
              <a:rPr lang="en-US" sz="5400" smtClean="0"/>
              <a:t>What structure is being shown 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938" y="5599113"/>
            <a:ext cx="4056062" cy="1033462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sz="5400" smtClean="0">
                <a:solidFill>
                  <a:schemeClr val="bg1"/>
                </a:solidFill>
              </a:rPr>
              <a:t>Stomate</a:t>
            </a:r>
          </a:p>
        </p:txBody>
      </p:sp>
      <p:pic>
        <p:nvPicPr>
          <p:cNvPr id="19459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0900" y="1735138"/>
            <a:ext cx="4991100" cy="386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900363" y="5075238"/>
            <a:ext cx="3954462" cy="523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4445000" y="4852988"/>
            <a:ext cx="433388" cy="936625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2"/>
          <p:cNvSpPr>
            <a:spLocks noGrp="1"/>
          </p:cNvSpPr>
          <p:nvPr>
            <p:ph idx="1"/>
          </p:nvPr>
        </p:nvSpPr>
        <p:spPr>
          <a:xfrm>
            <a:off x="457200" y="677863"/>
            <a:ext cx="8229600" cy="18478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sz="5400" smtClean="0"/>
              <a:t>What are the reactants of aerobic cellular respiration?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68388" y="4170363"/>
            <a:ext cx="71723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400">
                <a:solidFill>
                  <a:schemeClr val="bg1"/>
                </a:solidFill>
                <a:latin typeface="Calibri" pitchFamily="34" charset="0"/>
              </a:rPr>
              <a:t>Oxygen and Glucose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1425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dirty="0" smtClean="0"/>
              <a:t>Where is the energy stored in glucose, C</a:t>
            </a:r>
            <a:r>
              <a:rPr lang="en-US" sz="5400" baseline="-25000" dirty="0" smtClean="0"/>
              <a:t>6</a:t>
            </a:r>
            <a:r>
              <a:rPr lang="en-US" sz="5400" dirty="0" smtClean="0"/>
              <a:t>H</a:t>
            </a:r>
            <a:r>
              <a:rPr lang="en-US" sz="5400" baseline="-25000" dirty="0" smtClean="0"/>
              <a:t>12</a:t>
            </a:r>
            <a:r>
              <a:rPr lang="en-US" sz="5400" dirty="0" smtClean="0"/>
              <a:t>O</a:t>
            </a:r>
            <a:r>
              <a:rPr lang="en-US" sz="5400" baseline="-25000" dirty="0" smtClean="0"/>
              <a:t>6</a:t>
            </a:r>
            <a:r>
              <a:rPr lang="en-US" sz="5400" dirty="0" smtClean="0"/>
              <a:t>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32300"/>
            <a:ext cx="8229600" cy="16938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sz="5400" smtClean="0">
                <a:solidFill>
                  <a:schemeClr val="bg1"/>
                </a:solidFill>
              </a:rPr>
              <a:t>The bonds between atoms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478</Words>
  <Application>Microsoft Office PowerPoint</Application>
  <PresentationFormat>On-screen Show (4:3)</PresentationFormat>
  <Paragraphs>99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Let’s Review!! Respiration and Photosynthesis</vt:lpstr>
      <vt:lpstr>What are the three products of aerobic respiration?</vt:lpstr>
      <vt:lpstr>True or False: Animals respire and plants do not.</vt:lpstr>
      <vt:lpstr>Aerobic respiration requires ________ +  ________</vt:lpstr>
      <vt:lpstr>Anaerobic respiration produces _____ ATP</vt:lpstr>
      <vt:lpstr>Yeast produce _______ as a product of anaerobic respiration whereas humans produce ________.</vt:lpstr>
      <vt:lpstr>What structure is being shown here?</vt:lpstr>
      <vt:lpstr>PowerPoint Presentation</vt:lpstr>
      <vt:lpstr>Where is the energy stored in glucose, C6H12O6?</vt:lpstr>
      <vt:lpstr>True or False: ATP is an organic molecule.</vt:lpstr>
      <vt:lpstr>Which process in humans most likely accounts for the changes shown?</vt:lpstr>
      <vt:lpstr>What are the products of photosynthesis?</vt:lpstr>
      <vt:lpstr>A stack of thylakoids is referred to as…</vt:lpstr>
      <vt:lpstr>A green plant is kept in a brightly lit area for 48 hours. What will happen to glucose levels if the light is reduced during the next 48 hours?</vt:lpstr>
      <vt:lpstr>Name an organism that solely uses anaerobic respiration.</vt:lpstr>
      <vt:lpstr>What are the reactants of photosynthesis?</vt:lpstr>
      <vt:lpstr>    Diagram A       Diagram B </vt:lpstr>
      <vt:lpstr>Most photosynthesis occurs in what part of the leaf?</vt:lpstr>
      <vt:lpstr>If a water plant is left in a capped test tube full of water for 48 hours, which gas should be expected to be collected from the tube?</vt:lpstr>
      <vt:lpstr>What life process is most closely related with the opening and closing of guard cells?</vt:lpstr>
      <vt:lpstr>Which of the following organisms perform cellular respiration?</vt:lpstr>
      <vt:lpstr>Which of the following perform photosynthesis?</vt:lpstr>
      <vt:lpstr>Another term for photosynthesis is…</vt:lpstr>
      <vt:lpstr>In what type of environment would stomates be closed?</vt:lpstr>
      <vt:lpstr>Where do the following occur?</vt:lpstr>
      <vt:lpstr>In what form do organic molecules enter the mitochondria?</vt:lpstr>
      <vt:lpstr>Where does photolysis occur?</vt:lpstr>
      <vt:lpstr>How many ATP are generated from glycolysis?</vt:lpstr>
      <vt:lpstr>Which are associated with both respiration and photosynthesis?</vt:lpstr>
      <vt:lpstr>During the Light Reactions, Light helps split __________ into_____ and _______ ions…</vt:lpstr>
      <vt:lpstr>Because plants and algae can use the products of Respiration for Photosynthesis, and the products of Photosynthesis for Respiration, they are said to be…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Review!! Respiration and Photosynthesis</dc:title>
  <dc:creator>Jessica Ras</dc:creator>
  <cp:lastModifiedBy>Sarah Femminella</cp:lastModifiedBy>
  <cp:revision>23</cp:revision>
  <dcterms:created xsi:type="dcterms:W3CDTF">2012-11-16T00:45:00Z</dcterms:created>
  <dcterms:modified xsi:type="dcterms:W3CDTF">2015-11-23T20:18:08Z</dcterms:modified>
</cp:coreProperties>
</file>