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2" r:id="rId5"/>
    <p:sldId id="266" r:id="rId6"/>
    <p:sldId id="257" r:id="rId7"/>
    <p:sldId id="258" r:id="rId8"/>
    <p:sldId id="267" r:id="rId9"/>
    <p:sldId id="268" r:id="rId10"/>
    <p:sldId id="259" r:id="rId11"/>
    <p:sldId id="260" r:id="rId12"/>
    <p:sldId id="261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9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14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8" name="Rectangle 10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11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15FDFE3-B670-4561-BDF0-0564C9C3656F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44983-2197-4B09-B17A-9D0255601EB2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8BA4F-77B0-43AF-ADE0-18C3B6E27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89B10-4387-4D07-8035-EAAA3C26C933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0CB82-BED7-486A-99B3-4CCFCB818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67CC0-0168-433D-A9CE-C3E1A8F7724B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6904E-10EF-4598-BABC-0EC2E69DA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AC644-53FF-46AB-BD1D-C181D7F827F6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9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21B24-1499-4E16-B70E-42130CDD5067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436A-8D06-486F-A86F-65BE4CB40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7BB02-4273-44EA-9EBC-C4CFF689CCB4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514EA-E448-4038-9FD8-C1290CE42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8" name="Rectangle 9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431F9EB-7C3F-4C01-A257-F861AB9787F8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A2A06-EC90-400A-BECA-77A79D0F2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9" name="Rectangle 9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10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28B12D-3D17-4D7B-89A4-B04176A89820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5C97-9763-4853-BB1E-69F600791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9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CCC9-5B45-4B2E-BC46-472FFFF1B51B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E169-AE88-4F2E-B476-1302C2826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2717F-08E7-456B-8D1B-655EF185A060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90790-3336-45DC-AEB1-EA35F1608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6" name="Rectangle 9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0401-497B-4DFD-914F-19BAB6D52460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0EC8-6D70-4D61-A7B8-0332E2776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7E1FE-C85D-4D27-BD83-84AE7A1ABDCB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44058-7F86-4D7D-96DC-C2A25D45A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4E3EA-2029-4FDE-855E-6DC2811DBBAA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F0EF-90A6-4B4F-8D1C-20A1DA74C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9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14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5D56B21-A652-4C66-BA67-DC0CD41B737A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6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B0B479A-29CB-4111-9B7B-15126C92E35D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4A593-FCAB-4CE8-8926-C9002769E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11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72C1B-647D-428B-AD9F-80450E1D771D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0B2ED-9F5B-425A-8890-F96030088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11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D676B-8C80-410D-BD57-E966F43EB707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F92B4-AE20-415D-A587-3571D02C7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6" name="Rectangle 1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18E5-231D-471C-AFB2-32DA97787C58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69287-A219-49C3-939F-1B06CB0F6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14B9-7D64-461B-A5EF-9430D56BD802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C7D74-BD4C-4637-BEA4-6E681BFC1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7D811D-82C9-4338-9F5A-ED5C2CF0BAEF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C3C5563-E4A2-4A1F-84AF-9BDC14028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  <p:sldLayoutId id="214748370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endscreen&amp;v=4HXKTLlEUFw&amp;NR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3D966sqBzGShMM&amp;tbnid=jpPqm00JQ4ZrhM:&amp;ved=0CAUQjRw&amp;url=http://en.wikipedia.org/wiki/Spider-Man_in_film&amp;ei=Mj08Uo_aApXK4AP40oDoAw&amp;bvm=bv.52434380,d.dmg&amp;psig=AFQjCNE5IB_zONFeU2PG9f___8X_xGEQvA&amp;ust=1379765929854639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HyRUDLbLiXd1lM&amp;tbnid=rLDKnqiLdgi5rM:&amp;ved=0CAUQjRw&amp;url=http://www.naturephoto-cz.com/grasshopper-photo-4532.html&amp;ei=Vz08Uq7FEeXk4APWyICYAg&amp;bvm=bv.52434380,d.dmg&amp;psig=AFQjCNHg9kjcNgg95_JTh9f9-DeKgxgHkA&amp;ust=1379765969907827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SsMe_OXv-0&amp;feature=related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>
          <a:xfrm>
            <a:off x="4800600" y="1050925"/>
            <a:ext cx="4038600" cy="4506913"/>
          </a:xfrm>
        </p:spPr>
        <p:txBody>
          <a:bodyPr/>
          <a:lstStyle/>
          <a:p>
            <a:pPr eaLnBrk="1" hangingPunct="1"/>
            <a:r>
              <a:rPr lang="en-US" sz="7200" smtClean="0"/>
              <a:t>Tools of the Biologist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600"/>
            <a:ext cx="4038600" cy="7493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98487"/>
          </a:xfrm>
        </p:spPr>
        <p:txBody>
          <a:bodyPr/>
          <a:lstStyle/>
          <a:p>
            <a:pPr eaLnBrk="1" hangingPunct="1"/>
            <a:r>
              <a:rPr lang="en-US" smtClean="0"/>
              <a:t>Ultracentrifuge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98475" y="1082675"/>
            <a:ext cx="7556500" cy="4856163"/>
          </a:xfrm>
        </p:spPr>
        <p:txBody>
          <a:bodyPr/>
          <a:lstStyle/>
          <a:p>
            <a:pPr eaLnBrk="1" hangingPunct="1"/>
            <a:r>
              <a:rPr lang="en-US" sz="3200" smtClean="0"/>
              <a:t>Separates the parts of a cell according to their density by whirling them in a test tube at a high speed.</a:t>
            </a:r>
          </a:p>
        </p:txBody>
      </p:sp>
      <p:pic>
        <p:nvPicPr>
          <p:cNvPr id="2662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9975" y="2874963"/>
            <a:ext cx="24892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2588" y="2628900"/>
            <a:ext cx="4144962" cy="396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612775"/>
          </a:xfrm>
        </p:spPr>
        <p:txBody>
          <a:bodyPr/>
          <a:lstStyle/>
          <a:p>
            <a:pPr eaLnBrk="1" hangingPunct="1"/>
            <a:r>
              <a:rPr lang="en-US" smtClean="0"/>
              <a:t>Microdissection Instruments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98475" y="1317625"/>
            <a:ext cx="7556500" cy="4808538"/>
          </a:xfrm>
        </p:spPr>
        <p:txBody>
          <a:bodyPr/>
          <a:lstStyle/>
          <a:p>
            <a:pPr eaLnBrk="1" hangingPunct="1"/>
            <a:r>
              <a:rPr lang="en-US" sz="3200" smtClean="0"/>
              <a:t>Can be used under the microscope for removal, addition, or transfer of cell parts.</a:t>
            </a:r>
          </a:p>
        </p:txBody>
      </p:sp>
      <p:pic>
        <p:nvPicPr>
          <p:cNvPr id="2765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00513" y="3106738"/>
            <a:ext cx="3322637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Staining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98475" y="1222375"/>
            <a:ext cx="7556500" cy="4903788"/>
          </a:xfrm>
        </p:spPr>
        <p:txBody>
          <a:bodyPr/>
          <a:lstStyle/>
          <a:p>
            <a:pPr eaLnBrk="1" hangingPunct="1"/>
            <a:r>
              <a:rPr lang="en-US" sz="3200" smtClean="0"/>
              <a:t>Structures in a cell can be made visible by using solutions which stain them. (Bromthymol Blue or Lugol’s iodine)</a:t>
            </a:r>
          </a:p>
        </p:txBody>
      </p:sp>
      <p:pic>
        <p:nvPicPr>
          <p:cNvPr id="2867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9625" y="3135313"/>
            <a:ext cx="4502150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1747" name="Picture 4" descr="9D4D96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50325" cy="708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498475" y="484188"/>
            <a:ext cx="7556500" cy="4144962"/>
          </a:xfrm>
        </p:spPr>
        <p:txBody>
          <a:bodyPr/>
          <a:lstStyle/>
          <a:p>
            <a:r>
              <a:rPr lang="en-US" sz="3200" smtClean="0"/>
              <a:t>Of the following, which instrument is most commonly used to observe the external features of a grasshopper's abdomen?</a:t>
            </a:r>
            <a:br>
              <a:rPr lang="en-US" sz="3200" smtClean="0"/>
            </a:br>
            <a:endParaRPr lang="en-US" sz="3200" smtClean="0"/>
          </a:p>
          <a:p>
            <a:pPr>
              <a:buFont typeface="Wingdings" pitchFamily="2" charset="2"/>
              <a:buNone/>
            </a:pPr>
            <a:r>
              <a:rPr lang="en-US" sz="3200" smtClean="0"/>
              <a:t>1) ultracentrifuge </a:t>
            </a:r>
          </a:p>
          <a:p>
            <a:pPr>
              <a:buFont typeface="Wingdings" pitchFamily="2" charset="2"/>
              <a:buNone/>
            </a:pPr>
            <a:r>
              <a:rPr lang="en-US" sz="3200" smtClean="0"/>
              <a:t>2) microdissection instrument </a:t>
            </a:r>
          </a:p>
          <a:p>
            <a:pPr>
              <a:buFont typeface="Wingdings" pitchFamily="2" charset="2"/>
              <a:buNone/>
            </a:pPr>
            <a:r>
              <a:rPr lang="en-US" sz="3200" smtClean="0"/>
              <a:t>3) dissecting microscope </a:t>
            </a:r>
          </a:p>
          <a:p>
            <a:pPr>
              <a:buFont typeface="Wingdings" pitchFamily="2" charset="2"/>
              <a:buNone/>
            </a:pPr>
            <a:r>
              <a:rPr lang="en-US" sz="3200" smtClean="0"/>
              <a:t>4) electron microscope</a:t>
            </a:r>
          </a:p>
          <a:p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>
          <a:xfrm>
            <a:off x="498475" y="484188"/>
            <a:ext cx="7556500" cy="4144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 student observed a Paramecium under the low power objective of a microscope (100x) and then under high power (400x). The image of the Paramecium under low power, compared to the image of the same Paramecium under high power, would be</a:t>
            </a:r>
            <a:br>
              <a:rPr lang="en-US" sz="2800" smtClean="0"/>
            </a:br>
            <a:endParaRPr lang="en-US" sz="28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1) smaller and in a darker field of view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2) smaller and in a brighter field of view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3) larger and in a darker field of view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4) larger and in a brighter field of view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3555" name="Picture 4" descr="51C580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160338"/>
            <a:ext cx="8648700" cy="596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23" name="Picture 4" descr="8BE10B2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0"/>
            <a:ext cx="8928100" cy="656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3398838" y="6126163"/>
            <a:ext cx="2517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3"/>
              </a:rPr>
              <a:t>The Invention of the Microscope - YouTube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Compound Light </a:t>
            </a:r>
            <a:r>
              <a:rPr lang="en-US" dirty="0" smtClean="0"/>
              <a:t>Microscope</a:t>
            </a:r>
            <a:endParaRPr lang="en-US" dirty="0" smtClean="0"/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>
          <a:xfrm>
            <a:off x="163286" y="1190625"/>
            <a:ext cx="4789714" cy="5667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One of the most important inventions in the field of </a:t>
            </a:r>
            <a:r>
              <a:rPr lang="en-US" sz="3200" dirty="0" smtClean="0"/>
              <a:t>biology because it led to the discovery of </a:t>
            </a:r>
            <a:r>
              <a:rPr lang="en-US" sz="3200" u="sng" dirty="0" smtClean="0"/>
              <a:t>the CELL!!</a:t>
            </a:r>
            <a:endParaRPr lang="en-US" sz="3200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In 1590 the first rudimentary microscope was </a:t>
            </a:r>
            <a:r>
              <a:rPr lang="en-US" sz="3200" dirty="0" err="1" smtClean="0"/>
              <a:t>developed,later</a:t>
            </a:r>
            <a:r>
              <a:rPr lang="en-US" sz="3200" dirty="0" smtClean="0"/>
              <a:t> perfected by </a:t>
            </a:r>
            <a:r>
              <a:rPr lang="en-US" sz="3200" dirty="0" smtClean="0"/>
              <a:t>Galileo                          and </a:t>
            </a:r>
            <a:r>
              <a:rPr lang="en-US" sz="3200" dirty="0" smtClean="0"/>
              <a:t>later </a:t>
            </a:r>
            <a:r>
              <a:rPr lang="en-US" sz="3200" dirty="0" smtClean="0"/>
              <a:t>Leeuwenhoek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</p:txBody>
      </p:sp>
      <p:pic>
        <p:nvPicPr>
          <p:cNvPr id="29699" name="Picture 5" descr=" History of the Microsco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4774" y="2468562"/>
            <a:ext cx="192405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7" descr="Microsco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9972" y="2878138"/>
            <a:ext cx="231480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Microscope Safety and Care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>
          <a:xfrm>
            <a:off x="498475" y="1258888"/>
            <a:ext cx="7556500" cy="4867275"/>
          </a:xfrm>
        </p:spPr>
        <p:txBody>
          <a:bodyPr/>
          <a:lstStyle/>
          <a:p>
            <a:r>
              <a:rPr lang="en-US" sz="2800" smtClean="0"/>
              <a:t> carry with two hands (by arm and base)</a:t>
            </a:r>
          </a:p>
          <a:p>
            <a:r>
              <a:rPr lang="en-US" sz="2800" smtClean="0"/>
              <a:t>Make sure the lenses and stage are clean before using (use lens paper)</a:t>
            </a:r>
          </a:p>
        </p:txBody>
      </p:sp>
      <p:pic>
        <p:nvPicPr>
          <p:cNvPr id="32771" name="Picture 5" descr="VLC115_Carrying_microsco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9488" y="3063875"/>
            <a:ext cx="52482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Electron Microscope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98475" y="1082675"/>
            <a:ext cx="7556500" cy="5043488"/>
          </a:xfrm>
        </p:spPr>
        <p:txBody>
          <a:bodyPr/>
          <a:lstStyle/>
          <a:p>
            <a:pPr eaLnBrk="1" hangingPunct="1"/>
            <a:r>
              <a:rPr lang="en-US" sz="2800" smtClean="0"/>
              <a:t>Uses beams of electrons to magnify the image.</a:t>
            </a:r>
          </a:p>
          <a:p>
            <a:pPr eaLnBrk="1" hangingPunct="1"/>
            <a:r>
              <a:rPr lang="en-US" sz="2800" smtClean="0"/>
              <a:t>Living specimens cannot be observed.</a:t>
            </a:r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475" y="2932113"/>
            <a:ext cx="4016375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upload.wikimedia.org/wikipedia/en/e/ef/Spider-Man_actor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356" y="3226666"/>
            <a:ext cx="3548207" cy="328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Dissecting Microscope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98475" y="1270000"/>
            <a:ext cx="7556500" cy="4856163"/>
          </a:xfrm>
        </p:spPr>
        <p:txBody>
          <a:bodyPr/>
          <a:lstStyle/>
          <a:p>
            <a:pPr eaLnBrk="1" hangingPunct="1"/>
            <a:r>
              <a:rPr lang="en-US" sz="3200" smtClean="0"/>
              <a:t>Produces a 3-D image.</a:t>
            </a:r>
          </a:p>
          <a:p>
            <a:pPr eaLnBrk="1" hangingPunct="1"/>
            <a:r>
              <a:rPr lang="en-US" sz="3200" smtClean="0"/>
              <a:t>Useful for observing small organisms and body structure.</a:t>
            </a:r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475" y="3511566"/>
            <a:ext cx="3879561" cy="292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www.naturephoto-cz.com/photos/krasensky/grasshopper-063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77" y="3683151"/>
            <a:ext cx="3261302" cy="24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Slide Preparation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>
          <a:xfrm>
            <a:off x="498475" y="1398588"/>
            <a:ext cx="7556500" cy="4727575"/>
          </a:xfrm>
        </p:spPr>
        <p:txBody>
          <a:bodyPr/>
          <a:lstStyle/>
          <a:p>
            <a:r>
              <a:rPr lang="en-US" sz="2800" smtClean="0"/>
              <a:t>Specimen must be THIN for light to pass through</a:t>
            </a:r>
          </a:p>
          <a:p>
            <a:r>
              <a:rPr lang="en-US" sz="2800" smtClean="0"/>
              <a:t>Stain may be needed to make organelles more visible</a:t>
            </a:r>
          </a:p>
          <a:p>
            <a:r>
              <a:rPr lang="en-US" sz="2800" smtClean="0"/>
              <a:t>Coverslip should be placed at a 45 degree angle to avoid air bubbles</a:t>
            </a:r>
          </a:p>
        </p:txBody>
      </p:sp>
      <p:pic>
        <p:nvPicPr>
          <p:cNvPr id="33795" name="Picture 5" descr="image0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1313" y="4703763"/>
            <a:ext cx="4352925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355600" y="5873750"/>
            <a:ext cx="2525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3"/>
              </a:rPr>
              <a:t>Making a Wet Mount for Microscopy - 1:20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 idx="4294967295"/>
          </p:nvPr>
        </p:nvSpPr>
        <p:spPr>
          <a:xfrm>
            <a:off x="498475" y="214313"/>
            <a:ext cx="7556500" cy="1116012"/>
          </a:xfrm>
        </p:spPr>
        <p:txBody>
          <a:bodyPr/>
          <a:lstStyle/>
          <a:p>
            <a:r>
              <a:rPr lang="en-US" smtClean="0"/>
              <a:t>Viewing a Slide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>
          <a:xfrm>
            <a:off x="498475" y="1330325"/>
            <a:ext cx="7556500" cy="4795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Always begin on the lowest available power (scanning)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Center specimen in the field of view (up is down, right is left)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Focus with coarse adjustment knob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Switch to low power and repeat #2 and #3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When using high power, focus only using the FINE adjustment to prevent losing sight of your specimen or damaging the slide!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156</TotalTime>
  <Words>356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Advantage</vt:lpstr>
      <vt:lpstr>Tools of the Biologist</vt:lpstr>
      <vt:lpstr>PowerPoint Presentation</vt:lpstr>
      <vt:lpstr>PowerPoint Presentation</vt:lpstr>
      <vt:lpstr>The Compound Light Microscope</vt:lpstr>
      <vt:lpstr>Microscope Safety and Care</vt:lpstr>
      <vt:lpstr>The Electron Microscope</vt:lpstr>
      <vt:lpstr>The Dissecting Microscope</vt:lpstr>
      <vt:lpstr>Slide Preparation</vt:lpstr>
      <vt:lpstr>Viewing a Slide</vt:lpstr>
      <vt:lpstr>Ultracentrifuge</vt:lpstr>
      <vt:lpstr>Microdissection Instruments</vt:lpstr>
      <vt:lpstr>Staining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of the Biologist</dc:title>
  <dc:creator>Laura Rosenthal</dc:creator>
  <cp:lastModifiedBy>Sarah Femminella</cp:lastModifiedBy>
  <cp:revision>12</cp:revision>
  <dcterms:created xsi:type="dcterms:W3CDTF">2011-09-14T22:24:15Z</dcterms:created>
  <dcterms:modified xsi:type="dcterms:W3CDTF">2014-09-12T12:16:30Z</dcterms:modified>
</cp:coreProperties>
</file>